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5"/>
  </p:notesMasterIdLst>
  <p:handoutMasterIdLst>
    <p:handoutMasterId r:id="rId35"/>
  </p:handoutMasterIdLst>
  <p:sldIdLst>
    <p:sldId id="256" r:id="rId4"/>
    <p:sldId id="257" r:id="rId6"/>
    <p:sldId id="258" r:id="rId7"/>
    <p:sldId id="262" r:id="rId8"/>
    <p:sldId id="282" r:id="rId9"/>
    <p:sldId id="298" r:id="rId10"/>
    <p:sldId id="299" r:id="rId11"/>
    <p:sldId id="302" r:id="rId12"/>
    <p:sldId id="300" r:id="rId13"/>
    <p:sldId id="301" r:id="rId14"/>
    <p:sldId id="303" r:id="rId15"/>
    <p:sldId id="304" r:id="rId16"/>
    <p:sldId id="305" r:id="rId17"/>
    <p:sldId id="306" r:id="rId18"/>
    <p:sldId id="307" r:id="rId19"/>
    <p:sldId id="308" r:id="rId20"/>
    <p:sldId id="309" r:id="rId21"/>
    <p:sldId id="310" r:id="rId22"/>
    <p:sldId id="312" r:id="rId23"/>
    <p:sldId id="313" r:id="rId24"/>
    <p:sldId id="325" r:id="rId25"/>
    <p:sldId id="326" r:id="rId26"/>
    <p:sldId id="327" r:id="rId27"/>
    <p:sldId id="337" r:id="rId28"/>
    <p:sldId id="336" r:id="rId29"/>
    <p:sldId id="338" r:id="rId30"/>
    <p:sldId id="339" r:id="rId31"/>
    <p:sldId id="340" r:id="rId32"/>
    <p:sldId id="341" r:id="rId33"/>
    <p:sldId id="274" r:id="rId34"/>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906" userDrawn="1">
          <p15:clr>
            <a:srgbClr val="A4A3A4"/>
          </p15:clr>
        </p15:guide>
        <p15:guide id="4" pos="415" userDrawn="1">
          <p15:clr>
            <a:srgbClr val="A4A3A4"/>
          </p15:clr>
        </p15:guide>
        <p15:guide id="5" pos="7243" userDrawn="1">
          <p15:clr>
            <a:srgbClr val="A4A3A4"/>
          </p15:clr>
        </p15:guide>
        <p15:guide id="6" orient="horz" pos="4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D83"/>
    <a:srgbClr val="D2B08E"/>
    <a:srgbClr val="E5D1BD"/>
    <a:srgbClr val="5C819D"/>
    <a:srgbClr val="BE9D78"/>
    <a:srgbClr val="CCB194"/>
    <a:srgbClr val="2451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53" d="100"/>
          <a:sy n="53" d="100"/>
        </p:scale>
        <p:origin x="-90" y="-192"/>
      </p:cViewPr>
      <p:guideLst>
        <p:guide orient="horz" pos="2160"/>
        <p:guide pos="3840"/>
        <p:guide orient="horz" pos="3906"/>
        <p:guide pos="415"/>
        <p:guide pos="7243"/>
        <p:guide orient="horz" pos="4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gs" Target="tags/tag17.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FECC2E-93AD-49E0-85B7-0BAE21C4C4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B031A-7678-499F-A8FE-3DDFEA17129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E8B031A-7678-499F-A8FE-3DDFEA17129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EA31360-4846-4F13-94FF-13CC0CAFA3B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07998-1738-47A5-80D3-F0ABC8FE4D3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EA31360-4846-4F13-94FF-13CC0CAFA3B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07998-1738-47A5-80D3-F0ABC8FE4D3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EA31360-4846-4F13-94FF-13CC0CAFA3B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807998-1738-47A5-80D3-F0ABC8FE4D3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EA31360-4846-4F13-94FF-13CC0CAFA3B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807998-1738-47A5-80D3-F0ABC8FE4D34}" type="slidenum">
              <a:rPr lang="zh-CN" altLang="en-US" smtClean="0"/>
            </a:fld>
            <a:endParaRPr lang="zh-CN" altLang="en-US"/>
          </a:p>
        </p:txBody>
      </p:sp>
      <p:sp>
        <p:nvSpPr>
          <p:cNvPr id="6" name="TextBox 5"/>
          <p:cNvSpPr txBox="1"/>
          <p:nvPr userDrawn="1"/>
        </p:nvSpPr>
        <p:spPr>
          <a:xfrm>
            <a:off x="2447765" y="2890992"/>
            <a:ext cx="540060" cy="121920"/>
          </a:xfrm>
          <a:prstGeom prst="rect">
            <a:avLst/>
          </a:prstGeom>
          <a:noFill/>
        </p:spPr>
        <p:txBody>
          <a:bodyPr wrap="square" rtlCol="0">
            <a:spAutoFit/>
          </a:bodyPr>
          <a:lstStyle/>
          <a:p>
            <a:pPr>
              <a:lnSpc>
                <a:spcPct val="200000"/>
              </a:lnSpc>
            </a:pPr>
            <a:r>
              <a:rPr lang="zh-CN" altLang="en-US" sz="100" dirty="0">
                <a:latin typeface="微软雅黑" panose="020B0503020204020204" pitchFamily="34" charset="-122"/>
                <a:ea typeface="微软雅黑" panose="020B0503020204020204" pitchFamily="34" charset="-122"/>
                <a:hlinkClick r:id="rId2"/>
              </a:rPr>
              <a:t>行业</a:t>
            </a: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en-US" altLang="zh-CN" sz="100" dirty="0">
                <a:latin typeface="微软雅黑" panose="020B0503020204020204" pitchFamily="34" charset="-122"/>
                <a:ea typeface="微软雅黑" panose="020B0503020204020204" pitchFamily="34" charset="-122"/>
              </a:rPr>
              <a:t>http://www.www.2ppt.com.com/hangye/</a:t>
            </a:r>
            <a:endParaRPr lang="en-US" altLang="zh-CN" sz="1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EA31360-4846-4F13-94FF-13CC0CAFA3B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807998-1738-47A5-80D3-F0ABC8FE4D3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A31360-4846-4F13-94FF-13CC0CAFA3B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807998-1738-47A5-80D3-F0ABC8FE4D3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A31360-4846-4F13-94FF-13CC0CAFA3B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07998-1738-47A5-80D3-F0ABC8FE4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0" Type="http://schemas.openxmlformats.org/officeDocument/2006/relationships/notesSlide" Target="../notesSlides/notesSlide2.xml"/><Relationship Id="rId2" Type="http://schemas.openxmlformats.org/officeDocument/2006/relationships/hyperlink" Target="http://www.1ppt.com/hangye/" TargetMode="External"/><Relationship Id="rId19" Type="http://schemas.openxmlformats.org/officeDocument/2006/relationships/slideLayout" Target="../slideLayouts/slideLayout3.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3094990" y="2211549"/>
            <a:ext cx="6134100" cy="768350"/>
          </a:xfrm>
          <a:prstGeom prst="rect">
            <a:avLst/>
          </a:prstGeom>
          <a:noFill/>
        </p:spPr>
        <p:txBody>
          <a:bodyPr wrap="square">
            <a:spAutoFit/>
          </a:bodyPr>
          <a:lstStyle/>
          <a:p>
            <a:pPr algn="ctr"/>
            <a:r>
              <a:rPr lang="en-US" altLang="zh-CN" sz="4400" dirty="0">
                <a:solidFill>
                  <a:srgbClr val="295D83"/>
                </a:solidFill>
                <a:latin typeface="汉仪青云简" panose="00020600040101010101" charset="-122"/>
                <a:ea typeface="汉仪青云简" panose="00020600040101010101" charset="-122"/>
              </a:rPr>
              <a:t>Cuckoo Filter</a:t>
            </a:r>
            <a:endParaRPr lang="en-US" altLang="zh-CN" sz="4400" dirty="0">
              <a:solidFill>
                <a:srgbClr val="295D83"/>
              </a:solidFill>
              <a:latin typeface="汉仪青云简" panose="00020600040101010101" charset="-122"/>
              <a:ea typeface="汉仪青云简" panose="00020600040101010101" charset="-122"/>
            </a:endParaRPr>
          </a:p>
        </p:txBody>
      </p:sp>
      <p:sp>
        <p:nvSpPr>
          <p:cNvPr id="2" name="文本框 1"/>
          <p:cNvSpPr txBox="1"/>
          <p:nvPr/>
        </p:nvSpPr>
        <p:spPr>
          <a:xfrm>
            <a:off x="4593590" y="3279775"/>
            <a:ext cx="3382010" cy="922020"/>
          </a:xfrm>
          <a:prstGeom prst="rect">
            <a:avLst/>
          </a:prstGeom>
          <a:noFill/>
        </p:spPr>
        <p:txBody>
          <a:bodyPr wrap="square" rtlCol="0">
            <a:spAutoFit/>
          </a:bodyPr>
          <a:p>
            <a:r>
              <a:rPr lang="en-US" altLang="zh-CN">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汇报人：石亮</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汇报时间：</a:t>
            </a:r>
            <a:r>
              <a:rPr lang="en-US" altLang="zh-CN">
                <a:latin typeface="仿宋" panose="02010609060101010101" charset="-122"/>
                <a:ea typeface="仿宋" panose="02010609060101010101" charset="-122"/>
                <a:cs typeface="仿宋" panose="02010609060101010101" charset="-122"/>
              </a:rPr>
              <a:t>2024</a:t>
            </a:r>
            <a:r>
              <a:rPr lang="zh-CN" altLang="en-US">
                <a:latin typeface="仿宋" panose="02010609060101010101" charset="-122"/>
                <a:ea typeface="仿宋" panose="02010609060101010101" charset="-122"/>
                <a:cs typeface="仿宋" panose="02010609060101010101" charset="-122"/>
              </a:rPr>
              <a:t>年</a:t>
            </a:r>
            <a:r>
              <a:rPr lang="en-US" altLang="zh-CN">
                <a:latin typeface="仿宋" panose="02010609060101010101" charset="-122"/>
                <a:ea typeface="仿宋" panose="02010609060101010101" charset="-122"/>
                <a:cs typeface="仿宋" panose="02010609060101010101" charset="-122"/>
              </a:rPr>
              <a:t>10</a:t>
            </a:r>
            <a:r>
              <a:rPr lang="zh-CN" altLang="en-US">
                <a:latin typeface="仿宋" panose="02010609060101010101" charset="-122"/>
                <a:ea typeface="仿宋" panose="02010609060101010101" charset="-122"/>
                <a:cs typeface="仿宋" panose="02010609060101010101" charset="-122"/>
              </a:rPr>
              <a:t>月</a:t>
            </a:r>
            <a:r>
              <a:rPr lang="en-US" altLang="zh-CN">
                <a:latin typeface="仿宋" panose="02010609060101010101" charset="-122"/>
                <a:ea typeface="仿宋" panose="02010609060101010101" charset="-122"/>
                <a:cs typeface="仿宋" panose="02010609060101010101" charset="-122"/>
              </a:rPr>
              <a:t>9</a:t>
            </a:r>
            <a:r>
              <a:rPr lang="zh-CN" altLang="en-US">
                <a:latin typeface="仿宋" panose="02010609060101010101" charset="-122"/>
                <a:ea typeface="仿宋" panose="02010609060101010101" charset="-122"/>
                <a:cs typeface="仿宋" panose="02010609060101010101" charset="-122"/>
              </a:rPr>
              <a:t>日</a:t>
            </a:r>
            <a:endParaRPr lang="zh-CN" altLang="en-US">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415030"/>
          </a:xfrm>
          <a:prstGeom prst="rect">
            <a:avLst/>
          </a:prstGeom>
          <a:noFill/>
        </p:spPr>
        <p:txBody>
          <a:bodyPr wrap="square" rtlCol="0">
            <a:spAutoFit/>
          </a:bodyPr>
          <a:p>
            <a:r>
              <a:rPr lang="en-US" altLang="zh-CN"/>
              <a:t>Cuckoo Filter</a:t>
            </a:r>
            <a:r>
              <a:rPr lang="zh-CN" altLang="en-US"/>
              <a:t>出现的前提背景：在进行集合成员测试</a:t>
            </a:r>
            <a:r>
              <a:rPr lang="en-US" altLang="zh-CN"/>
              <a:t>(set membership test)</a:t>
            </a:r>
            <a:r>
              <a:rPr lang="zh-CN" altLang="en-US"/>
              <a:t>中</a:t>
            </a:r>
            <a:r>
              <a:rPr lang="en-US" altLang="zh-CN"/>
              <a:t>,</a:t>
            </a:r>
            <a:r>
              <a:rPr lang="zh-CN" altLang="en-US"/>
              <a:t>布隆过滤器不支持删除操作，且它的变体虽然解决了一部分的问题，比如删除操作，但也会出现其它方面的问题（如空间开销、操作复杂、误报率变高等问题），而布谷鸟哈希虽然支持删除操作，但会出现循环挤兑问题；在此基础上，为了实现更高的表占用率和各方面性能优化提出了</a:t>
            </a:r>
            <a:r>
              <a:rPr lang="en-US" altLang="zh-CN"/>
              <a:t>Cuckoo Fileter</a:t>
            </a:r>
            <a:r>
              <a:rPr lang="zh-CN" altLang="en-US"/>
              <a:t>。</a:t>
            </a:r>
            <a:endParaRPr lang="zh-CN" altLang="en-US"/>
          </a:p>
          <a:p>
            <a:endParaRPr lang="zh-CN" altLang="en-US"/>
          </a:p>
          <a:p>
            <a:r>
              <a:rPr lang="en-US" altLang="zh-CN"/>
              <a:t>Challenges</a:t>
            </a:r>
            <a:endParaRPr lang="en-US" altLang="zh-CN"/>
          </a:p>
          <a:p>
            <a:r>
              <a:rPr lang="en-US" altLang="zh-CN"/>
              <a:t>1.</a:t>
            </a:r>
            <a:r>
              <a:rPr lang="zh-CN" altLang="en-US"/>
              <a:t>插入操作时插入的是元素经过</a:t>
            </a:r>
            <a:r>
              <a:rPr lang="en-US" altLang="zh-CN"/>
              <a:t>hash</a:t>
            </a:r>
            <a:r>
              <a:rPr lang="zh-CN" altLang="en-US"/>
              <a:t>形成的固定大小的</a:t>
            </a:r>
            <a:r>
              <a:rPr lang="en-US" altLang="zh-CN"/>
              <a:t>fingerprint</a:t>
            </a:r>
            <a:r>
              <a:rPr lang="zh-CN" altLang="en-US"/>
              <a:t>，而非</a:t>
            </a:r>
            <a:r>
              <a:rPr lang="en-US" altLang="zh-CN"/>
              <a:t>kv</a:t>
            </a:r>
            <a:r>
              <a:rPr lang="zh-CN" altLang="en-US"/>
              <a:t>，那么就要考虑重新定位到它们的替换位置。</a:t>
            </a:r>
            <a:endParaRPr lang="zh-CN" altLang="en-US"/>
          </a:p>
          <a:p>
            <a:endParaRPr lang="zh-CN" altLang="en-US"/>
          </a:p>
          <a:p>
            <a:r>
              <a:rPr lang="en-US" altLang="zh-CN"/>
              <a:t>2.Cuckoo Filter</a:t>
            </a:r>
            <a:r>
              <a:rPr lang="zh-CN" altLang="en-US"/>
              <a:t>将元素与哈希表中的多个位置关联起来，提高了表的占用率，但在每次查找中可能探测更多的位置，要保持相同的</a:t>
            </a:r>
            <a:r>
              <a:rPr lang="zh-CN" altLang="en-US">
                <a:latin typeface="微软雅黑" panose="020B0503020204020204" pitchFamily="34" charset="-122"/>
                <a:cs typeface="微软雅黑" panose="020B0503020204020204" pitchFamily="34" charset="-122"/>
              </a:rPr>
              <a:t>ϵ就需要更多的空间来存储更多的指纹，所以就要优化表占用和其大小的关系。</a:t>
            </a:r>
            <a:endParaRPr lang="zh-CN" altLang="en-US"/>
          </a:p>
          <a:p>
            <a:endParaRPr lang="zh-CN" altLang="en-US"/>
          </a:p>
        </p:txBody>
      </p:sp>
      <p:pic>
        <p:nvPicPr>
          <p:cNvPr id="7" name="图片 6"/>
          <p:cNvPicPr>
            <a:picLocks noChangeAspect="1"/>
          </p:cNvPicPr>
          <p:nvPr/>
        </p:nvPicPr>
        <p:blipFill>
          <a:blip r:embed="rId1"/>
          <a:stretch>
            <a:fillRect/>
          </a:stretch>
        </p:blipFill>
        <p:spPr>
          <a:xfrm>
            <a:off x="3498215" y="3561080"/>
            <a:ext cx="3340100" cy="2901950"/>
          </a:xfrm>
          <a:prstGeom prst="rect">
            <a:avLst/>
          </a:prstGeom>
        </p:spPr>
      </p:pic>
      <p:sp>
        <p:nvSpPr>
          <p:cNvPr id="8" name="文本框 7"/>
          <p:cNvSpPr txBox="1"/>
          <p:nvPr/>
        </p:nvSpPr>
        <p:spPr>
          <a:xfrm>
            <a:off x="4531360" y="6395720"/>
            <a:ext cx="2689225" cy="368300"/>
          </a:xfrm>
          <a:prstGeom prst="rect">
            <a:avLst/>
          </a:prstGeom>
          <a:noFill/>
        </p:spPr>
        <p:txBody>
          <a:bodyPr wrap="square" rtlCol="0">
            <a:spAutoFit/>
          </a:bodyPr>
          <a:p>
            <a:pPr algn="ctr"/>
            <a:r>
              <a:rPr lang="en-US" altLang="zh-CN"/>
              <a:t>Cuckoo Filter</a:t>
            </a:r>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t>Cuckoo Filter basic operations---Insert</a:t>
            </a:r>
            <a:endParaRPr lang="en-US" altLang="zh-CN"/>
          </a:p>
        </p:txBody>
      </p:sp>
      <p:pic>
        <p:nvPicPr>
          <p:cNvPr id="2" name="图片 1"/>
          <p:cNvPicPr>
            <a:picLocks noChangeAspect="1"/>
          </p:cNvPicPr>
          <p:nvPr/>
        </p:nvPicPr>
        <p:blipFill>
          <a:blip r:embed="rId1"/>
          <a:stretch>
            <a:fillRect/>
          </a:stretch>
        </p:blipFill>
        <p:spPr>
          <a:xfrm>
            <a:off x="471805" y="879475"/>
            <a:ext cx="5746750" cy="5346700"/>
          </a:xfrm>
          <a:prstGeom prst="rect">
            <a:avLst/>
          </a:prstGeom>
        </p:spPr>
      </p:pic>
      <p:sp>
        <p:nvSpPr>
          <p:cNvPr id="3" name="文本框 2"/>
          <p:cNvSpPr txBox="1"/>
          <p:nvPr/>
        </p:nvSpPr>
        <p:spPr>
          <a:xfrm>
            <a:off x="6243955" y="979805"/>
            <a:ext cx="5353685" cy="1198880"/>
          </a:xfrm>
          <a:prstGeom prst="rect">
            <a:avLst/>
          </a:prstGeom>
          <a:noFill/>
        </p:spPr>
        <p:txBody>
          <a:bodyPr wrap="square" rtlCol="0">
            <a:spAutoFit/>
          </a:bodyPr>
          <a:p>
            <a:r>
              <a:rPr lang="zh-CN" altLang="en-US"/>
              <a:t>由于布谷鸟过滤器只存储指纹信息，无法恢复和重新</a:t>
            </a:r>
            <a:r>
              <a:rPr lang="en-US" altLang="zh-CN"/>
              <a:t>hash</a:t>
            </a:r>
            <a:r>
              <a:rPr lang="zh-CN" altLang="en-US"/>
              <a:t>原始键以找到它们的备用位置，所以使用了一种</a:t>
            </a:r>
            <a:r>
              <a:rPr lang="en-US" altLang="zh-CN"/>
              <a:t>partial-key cuckoo hashing(</a:t>
            </a:r>
            <a:r>
              <a:rPr lang="zh-CN" altLang="en-US"/>
              <a:t>部分键的布谷鸟哈希）来确定备用位置，公式如下：</a:t>
            </a:r>
            <a:endParaRPr lang="zh-CN" altLang="en-US"/>
          </a:p>
        </p:txBody>
      </p:sp>
      <p:pic>
        <p:nvPicPr>
          <p:cNvPr id="4" name="图片 3"/>
          <p:cNvPicPr>
            <a:picLocks noChangeAspect="1"/>
          </p:cNvPicPr>
          <p:nvPr/>
        </p:nvPicPr>
        <p:blipFill>
          <a:blip r:embed="rId2"/>
          <a:stretch>
            <a:fillRect/>
          </a:stretch>
        </p:blipFill>
        <p:spPr>
          <a:xfrm>
            <a:off x="6435725" y="2221230"/>
            <a:ext cx="3714750" cy="869950"/>
          </a:xfrm>
          <a:prstGeom prst="rect">
            <a:avLst/>
          </a:prstGeom>
        </p:spPr>
      </p:pic>
      <p:sp>
        <p:nvSpPr>
          <p:cNvPr id="5" name="文本框 4"/>
          <p:cNvSpPr txBox="1"/>
          <p:nvPr/>
        </p:nvSpPr>
        <p:spPr>
          <a:xfrm>
            <a:off x="6287135" y="3187065"/>
            <a:ext cx="4476115" cy="922020"/>
          </a:xfrm>
          <a:prstGeom prst="rect">
            <a:avLst/>
          </a:prstGeom>
          <a:noFill/>
        </p:spPr>
        <p:txBody>
          <a:bodyPr wrap="square" rtlCol="0">
            <a:spAutoFit/>
          </a:bodyPr>
          <a:p>
            <a:r>
              <a:rPr lang="zh-CN" altLang="en-US"/>
              <a:t>由于异或操作，实现了两个桶的一个对偶性，即只要知道了桶</a:t>
            </a:r>
            <a:r>
              <a:rPr lang="en-US" altLang="zh-CN"/>
              <a:t>i</a:t>
            </a:r>
            <a:r>
              <a:rPr lang="zh-CN" altLang="en-US"/>
              <a:t>，就可以根据其索引和指纹确定其替代桶</a:t>
            </a:r>
            <a:r>
              <a:rPr lang="en-US" altLang="zh-CN"/>
              <a:t>j:</a:t>
            </a:r>
            <a:endParaRPr lang="zh-CN" altLang="en-US"/>
          </a:p>
        </p:txBody>
      </p:sp>
      <p:pic>
        <p:nvPicPr>
          <p:cNvPr id="9" name="图片 8"/>
          <p:cNvPicPr>
            <a:picLocks noChangeAspect="1"/>
          </p:cNvPicPr>
          <p:nvPr/>
        </p:nvPicPr>
        <p:blipFill>
          <a:blip r:embed="rId3"/>
          <a:stretch>
            <a:fillRect/>
          </a:stretch>
        </p:blipFill>
        <p:spPr>
          <a:xfrm>
            <a:off x="6621780" y="4149725"/>
            <a:ext cx="2819400" cy="685800"/>
          </a:xfrm>
          <a:prstGeom prst="rect">
            <a:avLst/>
          </a:prstGeom>
        </p:spPr>
      </p:pic>
      <p:sp>
        <p:nvSpPr>
          <p:cNvPr id="10" name="文本框 9"/>
          <p:cNvSpPr txBox="1"/>
          <p:nvPr/>
        </p:nvSpPr>
        <p:spPr>
          <a:xfrm>
            <a:off x="6454140" y="4955540"/>
            <a:ext cx="4649470" cy="922020"/>
          </a:xfrm>
          <a:prstGeom prst="rect">
            <a:avLst/>
          </a:prstGeom>
          <a:noFill/>
        </p:spPr>
        <p:txBody>
          <a:bodyPr wrap="square" rtlCol="0">
            <a:spAutoFit/>
          </a:bodyPr>
          <a:p>
            <a:r>
              <a:rPr lang="zh-CN" altLang="en-US"/>
              <a:t>这里对指纹也进行了哈希，为了在表中均匀分配这些元素，减少哈希冲突并提高表的占用率。</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sym typeface="+mn-ea"/>
              </a:rPr>
              <a:t>Cuckoo Filter basic operations---Insert</a:t>
            </a:r>
            <a:endParaRPr lang="en-US" altLang="zh-CN"/>
          </a:p>
        </p:txBody>
      </p:sp>
      <p:sp>
        <p:nvSpPr>
          <p:cNvPr id="2" name="文本框 1"/>
          <p:cNvSpPr txBox="1"/>
          <p:nvPr/>
        </p:nvSpPr>
        <p:spPr>
          <a:xfrm>
            <a:off x="389255" y="1140460"/>
            <a:ext cx="10726420" cy="3138170"/>
          </a:xfrm>
          <a:prstGeom prst="rect">
            <a:avLst/>
          </a:prstGeom>
          <a:noFill/>
        </p:spPr>
        <p:txBody>
          <a:bodyPr wrap="square" rtlCol="0">
            <a:spAutoFit/>
          </a:bodyPr>
          <a:p>
            <a:r>
              <a:rPr lang="en-US" altLang="zh-CN"/>
              <a:t>question1:.</a:t>
            </a:r>
            <a:r>
              <a:rPr lang="zh-CN" altLang="en-US"/>
              <a:t>根据上述公式可以计算出一个元素的两个候选桶，但是计算出来的候选桶的总数可能比标准的布谷鸟哈希的总数小，就会造成更大的碰撞。（在后面详细说明）</a:t>
            </a:r>
            <a:endParaRPr lang="zh-CN" altLang="en-US"/>
          </a:p>
          <a:p>
            <a:endParaRPr lang="en-US" altLang="zh-CN"/>
          </a:p>
          <a:p>
            <a:r>
              <a:rPr lang="en-US" altLang="zh-CN"/>
              <a:t>question2:</a:t>
            </a:r>
            <a:r>
              <a:rPr lang="zh-CN" altLang="en-US"/>
              <a:t>如果插入相同项超过</a:t>
            </a:r>
            <a:r>
              <a:rPr lang="en-US" altLang="zh-CN"/>
              <a:t>2b</a:t>
            </a:r>
            <a:r>
              <a:rPr lang="zh-CN" altLang="en-US"/>
              <a:t>次（桶大小为</a:t>
            </a:r>
            <a:r>
              <a:rPr lang="en-US" altLang="zh-CN"/>
              <a:t>b),</a:t>
            </a:r>
            <a:r>
              <a:rPr lang="zh-CN" altLang="en-US"/>
              <a:t>就会导致两个桶都变得过载</a:t>
            </a:r>
            <a:endParaRPr lang="zh-CN" altLang="en-US"/>
          </a:p>
          <a:p>
            <a:endParaRPr lang="zh-CN" altLang="en-US"/>
          </a:p>
          <a:p>
            <a:r>
              <a:rPr lang="en-US" altLang="zh-CN"/>
              <a:t>solution1</a:t>
            </a:r>
            <a:r>
              <a:rPr lang="zh-CN" altLang="en-US"/>
              <a:t>：如果表不支持删除操作，则问题就不会出现。</a:t>
            </a:r>
            <a:endParaRPr lang="zh-CN" altLang="en-US"/>
          </a:p>
          <a:p>
            <a:endParaRPr lang="zh-CN" altLang="en-US"/>
          </a:p>
          <a:p>
            <a:r>
              <a:rPr lang="en-US" altLang="zh-CN">
                <a:sym typeface="+mn-ea"/>
              </a:rPr>
              <a:t>solution2</a:t>
            </a:r>
            <a:r>
              <a:rPr lang="zh-CN" altLang="en-US">
                <a:sym typeface="+mn-ea"/>
              </a:rPr>
              <a:t>：在一定空间成本内，将计数器与桶关联起来，并适当增加或减少它们</a:t>
            </a:r>
            <a:endParaRPr lang="zh-CN" altLang="en-US">
              <a:sym typeface="+mn-ea"/>
            </a:endParaRPr>
          </a:p>
          <a:p>
            <a:endParaRPr lang="zh-CN" altLang="en-US">
              <a:sym typeface="+mn-ea"/>
            </a:endParaRPr>
          </a:p>
          <a:p>
            <a:r>
              <a:rPr lang="en-US" altLang="zh-CN">
                <a:sym typeface="+mn-ea"/>
              </a:rPr>
              <a:t>solution3</a:t>
            </a:r>
            <a:r>
              <a:rPr lang="zh-CN" altLang="en-US">
                <a:sym typeface="+mn-ea"/>
              </a:rPr>
              <a:t>：如果原始的</a:t>
            </a:r>
            <a:r>
              <a:rPr lang="en-US" altLang="zh-CN">
                <a:sym typeface="+mn-ea"/>
              </a:rPr>
              <a:t>kv</a:t>
            </a:r>
            <a:r>
              <a:rPr lang="zh-CN" altLang="en-US">
                <a:sym typeface="+mn-ea"/>
              </a:rPr>
              <a:t>存储在外部，则以减慢插入为代价，查阅该记录防止重复插入。</a:t>
            </a:r>
            <a:endParaRPr lang="zh-CN" altLang="en-US"/>
          </a:p>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sym typeface="+mn-ea"/>
              </a:rPr>
              <a:t>Cuckoo Filter basic operations---Lookup</a:t>
            </a:r>
            <a:r>
              <a:rPr lang="zh-CN" altLang="en-US">
                <a:sym typeface="+mn-ea"/>
              </a:rPr>
              <a:t>、</a:t>
            </a:r>
            <a:r>
              <a:rPr lang="en-US" altLang="zh-CN">
                <a:sym typeface="+mn-ea"/>
              </a:rPr>
              <a:t>Delete</a:t>
            </a:r>
            <a:endParaRPr lang="en-US" altLang="zh-CN">
              <a:sym typeface="+mn-ea"/>
            </a:endParaRPr>
          </a:p>
        </p:txBody>
      </p:sp>
      <p:pic>
        <p:nvPicPr>
          <p:cNvPr id="3" name="图片 2"/>
          <p:cNvPicPr>
            <a:picLocks noChangeAspect="1"/>
          </p:cNvPicPr>
          <p:nvPr/>
        </p:nvPicPr>
        <p:blipFill>
          <a:blip r:embed="rId1"/>
          <a:stretch>
            <a:fillRect/>
          </a:stretch>
        </p:blipFill>
        <p:spPr>
          <a:xfrm>
            <a:off x="336550" y="900430"/>
            <a:ext cx="5759450" cy="2349500"/>
          </a:xfrm>
          <a:prstGeom prst="rect">
            <a:avLst/>
          </a:prstGeom>
        </p:spPr>
      </p:pic>
      <p:pic>
        <p:nvPicPr>
          <p:cNvPr id="4" name="图片 3"/>
          <p:cNvPicPr>
            <a:picLocks noChangeAspect="1"/>
          </p:cNvPicPr>
          <p:nvPr/>
        </p:nvPicPr>
        <p:blipFill>
          <a:blip r:embed="rId2"/>
          <a:stretch>
            <a:fillRect/>
          </a:stretch>
        </p:blipFill>
        <p:spPr>
          <a:xfrm>
            <a:off x="439420" y="3414395"/>
            <a:ext cx="5765800" cy="2635250"/>
          </a:xfrm>
          <a:prstGeom prst="rect">
            <a:avLst/>
          </a:prstGeom>
        </p:spPr>
      </p:pic>
      <p:sp>
        <p:nvSpPr>
          <p:cNvPr id="5" name="文本框 4"/>
          <p:cNvSpPr txBox="1"/>
          <p:nvPr/>
        </p:nvSpPr>
        <p:spPr>
          <a:xfrm>
            <a:off x="976630" y="3193415"/>
            <a:ext cx="4104640" cy="368300"/>
          </a:xfrm>
          <a:prstGeom prst="rect">
            <a:avLst/>
          </a:prstGeom>
          <a:noFill/>
        </p:spPr>
        <p:txBody>
          <a:bodyPr wrap="square" rtlCol="0">
            <a:spAutoFit/>
          </a:bodyPr>
          <a:p>
            <a:pPr algn="ctr"/>
            <a:r>
              <a:rPr lang="zh-CN" altLang="en-US"/>
              <a:t>查找操作</a:t>
            </a:r>
            <a:endParaRPr lang="zh-CN" altLang="en-US"/>
          </a:p>
        </p:txBody>
      </p:sp>
      <p:sp>
        <p:nvSpPr>
          <p:cNvPr id="7" name="文本框 6"/>
          <p:cNvSpPr txBox="1"/>
          <p:nvPr/>
        </p:nvSpPr>
        <p:spPr>
          <a:xfrm>
            <a:off x="580390" y="6080760"/>
            <a:ext cx="4970780" cy="368300"/>
          </a:xfrm>
          <a:prstGeom prst="rect">
            <a:avLst/>
          </a:prstGeom>
          <a:noFill/>
        </p:spPr>
        <p:txBody>
          <a:bodyPr wrap="square" rtlCol="0">
            <a:spAutoFit/>
          </a:bodyPr>
          <a:p>
            <a:pPr algn="ctr"/>
            <a:r>
              <a:rPr lang="zh-CN" altLang="en-US"/>
              <a:t>删除操作</a:t>
            </a:r>
            <a:endParaRPr lang="zh-CN" altLang="en-US"/>
          </a:p>
        </p:txBody>
      </p:sp>
      <p:sp>
        <p:nvSpPr>
          <p:cNvPr id="8" name="文本框 7"/>
          <p:cNvSpPr txBox="1"/>
          <p:nvPr/>
        </p:nvSpPr>
        <p:spPr>
          <a:xfrm>
            <a:off x="6522085" y="1041400"/>
            <a:ext cx="4970780" cy="922020"/>
          </a:xfrm>
          <a:prstGeom prst="rect">
            <a:avLst/>
          </a:prstGeom>
          <a:noFill/>
        </p:spPr>
        <p:txBody>
          <a:bodyPr wrap="square" rtlCol="0">
            <a:spAutoFit/>
          </a:bodyPr>
          <a:p>
            <a:r>
              <a:rPr lang="zh-CN" altLang="en-US"/>
              <a:t>在删除操作中避免了两个元素共享一个候选桶且具有相同指纹时的错误删除问题，删除后过滤器的假阳性保持不变。</a:t>
            </a: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8140" y="231775"/>
            <a:ext cx="4064000" cy="368300"/>
          </a:xfrm>
          <a:prstGeom prst="rect">
            <a:avLst/>
          </a:prstGeom>
          <a:noFill/>
        </p:spPr>
        <p:txBody>
          <a:bodyPr wrap="square" rtlCol="0">
            <a:spAutoFit/>
          </a:bodyPr>
          <a:p>
            <a:r>
              <a:rPr lang="en-US" altLang="zh-CN"/>
              <a:t>Asymptotic behavior</a:t>
            </a:r>
            <a:endParaRPr lang="en-US" altLang="zh-CN"/>
          </a:p>
        </p:txBody>
      </p:sp>
      <p:sp>
        <p:nvSpPr>
          <p:cNvPr id="5" name="文本框 4"/>
          <p:cNvSpPr txBox="1"/>
          <p:nvPr/>
        </p:nvSpPr>
        <p:spPr>
          <a:xfrm>
            <a:off x="357505" y="670560"/>
            <a:ext cx="11006455" cy="5617845"/>
          </a:xfrm>
          <a:prstGeom prst="rect">
            <a:avLst/>
          </a:prstGeom>
          <a:noFill/>
        </p:spPr>
        <p:txBody>
          <a:bodyPr wrap="square" rtlCol="0">
            <a:noAutofit/>
          </a:bodyPr>
          <a:p>
            <a:r>
              <a:rPr lang="zh-CN" altLang="en-US"/>
              <a:t>最小的指纹大小：要尽可能地实现每个元素在指纹方面的最小空间开销，但是如果哈希表过大但指纹过小，会导致哈希碰撞而导致插入失败的机会增加，也会降低表的一个占用率，以下对插入失败概率的下界进行了一个分析。</a:t>
            </a:r>
            <a:endParaRPr lang="zh-CN" altLang="en-US"/>
          </a:p>
          <a:p>
            <a:endParaRPr lang="zh-CN" altLang="en-US"/>
          </a:p>
          <a:p>
            <a:endParaRPr lang="en-US" altLang="zh-CN"/>
          </a:p>
        </p:txBody>
      </p:sp>
      <p:pic>
        <p:nvPicPr>
          <p:cNvPr id="7" name="图片 6"/>
          <p:cNvPicPr>
            <a:picLocks noChangeAspect="1"/>
          </p:cNvPicPr>
          <p:nvPr/>
        </p:nvPicPr>
        <p:blipFill>
          <a:blip r:embed="rId1"/>
          <a:stretch>
            <a:fillRect/>
          </a:stretch>
        </p:blipFill>
        <p:spPr>
          <a:xfrm rot="16200000">
            <a:off x="1016635" y="1179830"/>
            <a:ext cx="3538220" cy="4719955"/>
          </a:xfrm>
          <a:prstGeom prst="rect">
            <a:avLst/>
          </a:prstGeom>
        </p:spPr>
      </p:pic>
      <p:sp>
        <p:nvSpPr>
          <p:cNvPr id="8" name="文本框 7"/>
          <p:cNvSpPr txBox="1"/>
          <p:nvPr/>
        </p:nvSpPr>
        <p:spPr>
          <a:xfrm>
            <a:off x="5693410" y="1734185"/>
            <a:ext cx="5502910" cy="1198880"/>
          </a:xfrm>
          <a:prstGeom prst="rect">
            <a:avLst/>
          </a:prstGeom>
          <a:noFill/>
        </p:spPr>
        <p:txBody>
          <a:bodyPr wrap="square" rtlCol="0">
            <a:spAutoFit/>
          </a:bodyPr>
          <a:p>
            <a:r>
              <a:rPr lang="zh-CN" altLang="en-US"/>
              <a:t>现在随机插入</a:t>
            </a:r>
            <a:r>
              <a:rPr lang="en-US" altLang="zh-CN"/>
              <a:t>n</a:t>
            </a:r>
            <a:r>
              <a:rPr lang="zh-CN" altLang="en-US"/>
              <a:t>个元素，当有</a:t>
            </a:r>
            <a:r>
              <a:rPr lang="en-US" altLang="zh-CN"/>
              <a:t>q=2b+1</a:t>
            </a:r>
            <a:r>
              <a:rPr lang="zh-CN" altLang="en-US"/>
              <a:t>个元素映射到相同的两个桶时插入就会失败，总共有</a:t>
            </a:r>
            <a:r>
              <a:rPr lang="en-US" altLang="zh-CN"/>
              <a:t>       </a:t>
            </a:r>
            <a:r>
              <a:rPr lang="zh-CN" altLang="en-US"/>
              <a:t>个不同的集合，则在构造过程中发生碰撞的</a:t>
            </a:r>
            <a:r>
              <a:rPr lang="en-US" altLang="zh-CN"/>
              <a:t>2b+1</a:t>
            </a:r>
            <a:r>
              <a:rPr lang="zh-CN" altLang="en-US"/>
              <a:t>个元素的组的预期数量为</a:t>
            </a:r>
            <a:r>
              <a:rPr lang="en-US" altLang="zh-CN"/>
              <a:t>:</a:t>
            </a:r>
            <a:endParaRPr lang="en-US" altLang="zh-CN"/>
          </a:p>
        </p:txBody>
      </p:sp>
      <p:pic>
        <p:nvPicPr>
          <p:cNvPr id="9" name="图片 8"/>
          <p:cNvPicPr>
            <a:picLocks noChangeAspect="1"/>
          </p:cNvPicPr>
          <p:nvPr/>
        </p:nvPicPr>
        <p:blipFill>
          <a:blip r:embed="rId2"/>
          <a:stretch>
            <a:fillRect/>
          </a:stretch>
        </p:blipFill>
        <p:spPr>
          <a:xfrm>
            <a:off x="9410700" y="2008505"/>
            <a:ext cx="503555" cy="337820"/>
          </a:xfrm>
          <a:prstGeom prst="rect">
            <a:avLst/>
          </a:prstGeom>
        </p:spPr>
      </p:pic>
      <p:pic>
        <p:nvPicPr>
          <p:cNvPr id="10" name="图片 9"/>
          <p:cNvPicPr>
            <a:picLocks noChangeAspect="1"/>
          </p:cNvPicPr>
          <p:nvPr/>
        </p:nvPicPr>
        <p:blipFill>
          <a:blip r:embed="rId3"/>
          <a:stretch>
            <a:fillRect/>
          </a:stretch>
        </p:blipFill>
        <p:spPr>
          <a:xfrm>
            <a:off x="5502910" y="2981325"/>
            <a:ext cx="5130800" cy="895350"/>
          </a:xfrm>
          <a:prstGeom prst="rect">
            <a:avLst/>
          </a:prstGeom>
        </p:spPr>
      </p:pic>
      <p:sp>
        <p:nvSpPr>
          <p:cNvPr id="11" name="文本框 10"/>
          <p:cNvSpPr txBox="1"/>
          <p:nvPr/>
        </p:nvSpPr>
        <p:spPr>
          <a:xfrm>
            <a:off x="5779770" y="4003040"/>
            <a:ext cx="5100955" cy="1476375"/>
          </a:xfrm>
          <a:prstGeom prst="rect">
            <a:avLst/>
          </a:prstGeom>
          <a:noFill/>
        </p:spPr>
        <p:txBody>
          <a:bodyPr wrap="square" rtlCol="0">
            <a:spAutoFit/>
          </a:bodyPr>
          <a:p>
            <a:r>
              <a:rPr lang="zh-CN" altLang="en-US"/>
              <a:t>即</a:t>
            </a:r>
            <a:r>
              <a:rPr lang="en-US" altLang="zh-CN"/>
              <a:t>4</a:t>
            </a:r>
            <a:r>
              <a:rPr lang="zh-CN" altLang="en-US"/>
              <a:t>的</a:t>
            </a:r>
            <a:r>
              <a:rPr lang="en-US" altLang="zh-CN"/>
              <a:t>bf</a:t>
            </a:r>
            <a:r>
              <a:rPr lang="zh-CN" altLang="en-US"/>
              <a:t>次方必须是（（</a:t>
            </a:r>
            <a:r>
              <a:rPr lang="en-US" altLang="zh-CN"/>
              <a:t>n</a:t>
            </a:r>
            <a:r>
              <a:rPr lang="zh-CN" altLang="en-US"/>
              <a:t>）避免非微小的失败概率，所以指纹大小必须为f = </a:t>
            </a:r>
            <a:r>
              <a:rPr lang="en-US" altLang="zh-CN"/>
              <a:t>   </a:t>
            </a:r>
            <a:r>
              <a:rPr lang="zh-CN" altLang="en-US"/>
              <a:t>(log n/b) bits，但是对于布隆过滤器每个元素使用一个常数位（大约是</a:t>
            </a:r>
            <a:r>
              <a:rPr lang="en-US" altLang="zh-CN"/>
              <a:t>In(1/</a:t>
            </a:r>
            <a:r>
              <a:rPr lang="en-US" altLang="zh-CN">
                <a:latin typeface="微软雅黑" panose="020B0503020204020204" pitchFamily="34" charset="-122"/>
                <a:cs typeface="微软雅黑" panose="020B0503020204020204" pitchFamily="34" charset="-122"/>
              </a:rPr>
              <a:t>ϵ)</a:t>
            </a:r>
            <a:r>
              <a:rPr lang="zh-CN" altLang="en-US">
                <a:latin typeface="微软雅黑" panose="020B0503020204020204" pitchFamily="34" charset="-122"/>
                <a:cs typeface="微软雅黑" panose="020B0503020204020204" pitchFamily="34" charset="-122"/>
              </a:rPr>
              <a:t>位，实际上我们使用合理大小的桶</a:t>
            </a:r>
            <a:r>
              <a:rPr lang="en-US" altLang="zh-CN">
                <a:latin typeface="微软雅黑" panose="020B0503020204020204" pitchFamily="34" charset="-122"/>
                <a:cs typeface="微软雅黑" panose="020B0503020204020204" pitchFamily="34" charset="-122"/>
              </a:rPr>
              <a:t>b</a:t>
            </a:r>
            <a:r>
              <a:rPr lang="zh-CN" altLang="en-US">
                <a:latin typeface="微软雅黑" panose="020B0503020204020204" pitchFamily="34" charset="-122"/>
                <a:cs typeface="微软雅黑" panose="020B0503020204020204" pitchFamily="34" charset="-122"/>
              </a:rPr>
              <a:t>，指纹大小就可以保持较小。</a:t>
            </a:r>
            <a:endParaRPr lang="zh-CN" altLang="en-US">
              <a:latin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7898130" y="4039870"/>
            <a:ext cx="215900" cy="325755"/>
          </a:xfrm>
          <a:prstGeom prst="rect">
            <a:avLst/>
          </a:prstGeom>
        </p:spPr>
      </p:pic>
      <p:pic>
        <p:nvPicPr>
          <p:cNvPr id="13" name="图片 12"/>
          <p:cNvPicPr>
            <a:picLocks noChangeAspect="1"/>
          </p:cNvPicPr>
          <p:nvPr/>
        </p:nvPicPr>
        <p:blipFill>
          <a:blip r:embed="rId4"/>
          <a:stretch>
            <a:fillRect/>
          </a:stretch>
        </p:blipFill>
        <p:spPr>
          <a:xfrm>
            <a:off x="8698865" y="4287520"/>
            <a:ext cx="215900" cy="35052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74650" y="216535"/>
            <a:ext cx="10330815" cy="3987165"/>
          </a:xfrm>
          <a:prstGeom prst="rect">
            <a:avLst/>
          </a:prstGeom>
        </p:spPr>
      </p:pic>
      <p:sp>
        <p:nvSpPr>
          <p:cNvPr id="4" name="文本框 3"/>
          <p:cNvSpPr txBox="1"/>
          <p:nvPr/>
        </p:nvSpPr>
        <p:spPr>
          <a:xfrm>
            <a:off x="1347470" y="4761230"/>
            <a:ext cx="9712325" cy="645160"/>
          </a:xfrm>
          <a:prstGeom prst="rect">
            <a:avLst/>
          </a:prstGeom>
          <a:noFill/>
        </p:spPr>
        <p:txBody>
          <a:bodyPr wrap="square" rtlCol="0">
            <a:spAutoFit/>
          </a:bodyPr>
          <a:p>
            <a:r>
              <a:rPr lang="zh-CN" altLang="en-US"/>
              <a:t>在图中当</a:t>
            </a:r>
            <a:r>
              <a:rPr lang="en-US" altLang="zh-CN"/>
              <a:t>b=4,m=2</a:t>
            </a:r>
            <a:r>
              <a:rPr lang="zh-CN" altLang="en-US"/>
              <a:t>的</a:t>
            </a:r>
            <a:r>
              <a:rPr lang="en-US" altLang="zh-CN"/>
              <a:t>30</a:t>
            </a:r>
            <a:r>
              <a:rPr lang="zh-CN" altLang="en-US"/>
              <a:t>次方时，一旦指纹超过</a:t>
            </a:r>
            <a:r>
              <a:rPr lang="en-US" altLang="zh-CN"/>
              <a:t>6</a:t>
            </a:r>
            <a:r>
              <a:rPr lang="zh-CN" altLang="en-US"/>
              <a:t>位，就可以实现最佳负载因子，也符合了如果桶足够大，每个指纹的</a:t>
            </a:r>
            <a:r>
              <a:rPr lang="en-US" altLang="zh-CN"/>
              <a:t> </a:t>
            </a:r>
            <a:r>
              <a:rPr lang="zh-CN" altLang="en-US"/>
              <a:t>（</a:t>
            </a:r>
            <a:r>
              <a:rPr lang="en-US" altLang="zh-CN"/>
              <a:t>log n)</a:t>
            </a:r>
            <a:r>
              <a:rPr lang="zh-CN" altLang="en-US"/>
              <a:t>增长较缓慢，</a:t>
            </a:r>
            <a:r>
              <a:rPr lang="en-US" altLang="zh-CN"/>
              <a:t>6</a:t>
            </a:r>
            <a:r>
              <a:rPr lang="zh-CN" altLang="en-US"/>
              <a:t>位的指纹足以确保哈希表的利用率非常高。</a:t>
            </a:r>
            <a:endParaRPr lang="zh-CN" altLang="en-US"/>
          </a:p>
        </p:txBody>
      </p:sp>
      <p:pic>
        <p:nvPicPr>
          <p:cNvPr id="12" name="图片 11"/>
          <p:cNvPicPr>
            <a:picLocks noChangeAspect="1"/>
          </p:cNvPicPr>
          <p:nvPr/>
        </p:nvPicPr>
        <p:blipFill>
          <a:blip r:embed="rId2"/>
          <a:stretch>
            <a:fillRect/>
          </a:stretch>
        </p:blipFill>
        <p:spPr>
          <a:xfrm>
            <a:off x="3496310" y="5043170"/>
            <a:ext cx="215900" cy="4000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192050" y="2622642"/>
            <a:ext cx="7807900" cy="1322070"/>
          </a:xfrm>
          <a:prstGeom prst="rect">
            <a:avLst/>
          </a:prstGeom>
          <a:noFill/>
        </p:spPr>
        <p:txBody>
          <a:bodyPr wrap="square" rtlCol="0">
            <a:spAutoFit/>
          </a:bodyPr>
          <a:lstStyle/>
          <a:p>
            <a:pPr algn="ctr"/>
            <a:r>
              <a:rPr lang="en-US" altLang="zh-CN" sz="4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sym typeface="+mn-ea"/>
              </a:rPr>
              <a:t>Cuckoo Filter optimization</a:t>
            </a:r>
            <a:endParaRPr lang="en-US" altLang="zh-CN" sz="4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endParaRPr>
          </a:p>
          <a:p>
            <a:pPr algn="ctr"/>
            <a:endParaRPr lang="en-US" altLang="zh-CN" sz="40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28950" y="1788088"/>
            <a:ext cx="6134100" cy="768350"/>
          </a:xfrm>
          <a:prstGeom prst="rect">
            <a:avLst/>
          </a:prstGeom>
          <a:noFill/>
        </p:spPr>
        <p:txBody>
          <a:bodyPr wrap="square">
            <a:spAutoFit/>
          </a:bodyPr>
          <a:lstStyle/>
          <a:p>
            <a:pPr algn="ctr"/>
            <a:r>
              <a:rPr lang="zh-CN" altLang="en-US" sz="4400" dirty="0">
                <a:solidFill>
                  <a:srgbClr val="295D83"/>
                </a:solidFill>
                <a:latin typeface="沧澜楷体" charset="-122"/>
                <a:ea typeface="沧澜楷体" charset="-122"/>
              </a:rPr>
              <a:t>第三部分</a:t>
            </a:r>
            <a:endParaRPr lang="zh-CN" altLang="en-US" sz="4400" dirty="0">
              <a:solidFill>
                <a:srgbClr val="295D83"/>
              </a:solidFill>
              <a:latin typeface="沧澜楷体" charset="-122"/>
              <a:ea typeface="沧澜楷体"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t>Space Optimizations---parameter choices and additional mechanisms</a:t>
            </a:r>
            <a:endParaRPr lang="en-US" altLang="zh-CN"/>
          </a:p>
        </p:txBody>
      </p:sp>
      <p:sp>
        <p:nvSpPr>
          <p:cNvPr id="4" name="文本框 3"/>
          <p:cNvSpPr txBox="1"/>
          <p:nvPr/>
        </p:nvSpPr>
        <p:spPr>
          <a:xfrm>
            <a:off x="456565" y="1004570"/>
            <a:ext cx="10578465" cy="4980305"/>
          </a:xfrm>
          <a:prstGeom prst="rect">
            <a:avLst/>
          </a:prstGeom>
          <a:noFill/>
        </p:spPr>
        <p:txBody>
          <a:bodyPr wrap="square" rtlCol="0">
            <a:noAutofit/>
          </a:bodyPr>
          <a:p>
            <a:r>
              <a:rPr lang="zh-CN" altLang="en-US"/>
              <a:t>空间效率：一个完整过滤器中的表示每个元素的平均位数来衡量</a:t>
            </a:r>
            <a:endParaRPr lang="zh-CN" altLang="en-US"/>
          </a:p>
          <a:p>
            <a:endParaRPr lang="zh-CN" altLang="en-US"/>
          </a:p>
          <a:p>
            <a:endParaRPr lang="zh-CN" altLang="en-US"/>
          </a:p>
          <a:p>
            <a:endParaRPr lang="zh-CN" altLang="en-US"/>
          </a:p>
          <a:p>
            <a:r>
              <a:rPr lang="zh-CN" altLang="en-US"/>
              <a:t>公式：</a:t>
            </a:r>
            <a:r>
              <a:rPr lang="en-US" altLang="zh-CN"/>
              <a:t>                                                                             (C</a:t>
            </a:r>
            <a:r>
              <a:rPr lang="zh-CN" altLang="en-US"/>
              <a:t>表示每个元素的均摊成本空间）</a:t>
            </a:r>
            <a:endParaRPr lang="zh-CN" altLang="en-US"/>
          </a:p>
          <a:p>
            <a:endParaRPr lang="zh-CN" altLang="en-US"/>
          </a:p>
          <a:p>
            <a:endParaRPr lang="zh-CN" altLang="en-US"/>
          </a:p>
          <a:p>
            <a:r>
              <a:rPr lang="zh-CN" altLang="en-US"/>
              <a:t>在上一节的展示中，</a:t>
            </a:r>
            <a:r>
              <a:rPr lang="en-US" altLang="zh-CN"/>
              <a:t>f</a:t>
            </a:r>
            <a:r>
              <a:rPr lang="zh-CN" altLang="en-US"/>
              <a:t>和</a:t>
            </a:r>
            <a:r>
              <a:rPr lang="en-US" altLang="zh-CN"/>
              <a:t>a</a:t>
            </a:r>
            <a:r>
              <a:rPr lang="zh-CN" altLang="en-US"/>
              <a:t>都与桶的大小</a:t>
            </a:r>
            <a:r>
              <a:rPr lang="en-US" altLang="zh-CN"/>
              <a:t>b</a:t>
            </a:r>
            <a:r>
              <a:rPr lang="zh-CN" altLang="en-US"/>
              <a:t>有关，所以基于所给的目标假阳性率</a:t>
            </a:r>
            <a:r>
              <a:rPr lang="zh-CN" altLang="en-US">
                <a:latin typeface="微软雅黑" panose="020B0503020204020204" pitchFamily="34" charset="-122"/>
                <a:cs typeface="微软雅黑" panose="020B0503020204020204" pitchFamily="34" charset="-122"/>
              </a:rPr>
              <a:t>ϵ，</a:t>
            </a:r>
            <a:r>
              <a:rPr lang="zh-CN" altLang="en-US"/>
              <a:t>选择一个最佳的桶的尺寸。</a:t>
            </a:r>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1515110" y="1803400"/>
            <a:ext cx="4495800" cy="9017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t>Space Optimizations--- optimal bucket size</a:t>
            </a:r>
            <a:endParaRPr lang="en-US" altLang="zh-CN"/>
          </a:p>
        </p:txBody>
      </p:sp>
      <p:sp>
        <p:nvSpPr>
          <p:cNvPr id="4" name="文本框 3"/>
          <p:cNvSpPr txBox="1"/>
          <p:nvPr/>
        </p:nvSpPr>
        <p:spPr>
          <a:xfrm>
            <a:off x="456565" y="1004570"/>
            <a:ext cx="10578465" cy="5721350"/>
          </a:xfrm>
          <a:prstGeom prst="rect">
            <a:avLst/>
          </a:prstGeom>
          <a:noFill/>
        </p:spPr>
        <p:txBody>
          <a:bodyPr wrap="square" rtlCol="0">
            <a:noAutofit/>
          </a:bodyPr>
          <a:p>
            <a:r>
              <a:rPr lang="zh-CN" altLang="en-US"/>
              <a:t>保持布谷鸟过滤器的总大小不变，改变桶大小会导致两个结果：</a:t>
            </a:r>
            <a:endParaRPr lang="zh-CN" altLang="en-US"/>
          </a:p>
          <a:p>
            <a:endParaRPr lang="zh-CN" altLang="en-US"/>
          </a:p>
          <a:p>
            <a:r>
              <a:rPr lang="en-US" altLang="zh-CN"/>
              <a:t>1.b</a:t>
            </a:r>
            <a:r>
              <a:rPr lang="zh-CN" altLang="en-US"/>
              <a:t>越大，</a:t>
            </a:r>
            <a:r>
              <a:rPr lang="en-US" altLang="zh-CN"/>
              <a:t>a</a:t>
            </a:r>
            <a:r>
              <a:rPr lang="zh-CN" altLang="en-US"/>
              <a:t>越大；较大的桶可以提高表的利用率；</a:t>
            </a:r>
            <a:endParaRPr lang="zh-CN" altLang="en-US"/>
          </a:p>
          <a:p>
            <a:endParaRPr lang="en-US" altLang="zh-CN"/>
          </a:p>
          <a:p>
            <a:r>
              <a:rPr lang="en-US" altLang="zh-CN"/>
              <a:t>2.b</a:t>
            </a:r>
            <a:r>
              <a:rPr lang="zh-CN" altLang="en-US"/>
              <a:t>越大，</a:t>
            </a:r>
            <a:r>
              <a:rPr lang="en-US" altLang="zh-CN"/>
              <a:t>f</a:t>
            </a:r>
            <a:r>
              <a:rPr lang="zh-CN" altLang="en-US"/>
              <a:t>越大；较大的桶需要较长的指纹才能保持相同的假阳性率；</a:t>
            </a:r>
            <a:endParaRPr lang="zh-CN" altLang="en-US"/>
          </a:p>
          <a:p>
            <a:endParaRPr lang="zh-CN" altLang="en-US"/>
          </a:p>
          <a:p>
            <a:r>
              <a:rPr lang="zh-CN" altLang="en-US"/>
              <a:t>最坏的情况：每个条目中一次查询能与存储的指纹匹配并返回假阳性成功匹配的最大概率为</a:t>
            </a:r>
            <a:r>
              <a:rPr lang="en-US" altLang="zh-CN"/>
              <a:t>1/2</a:t>
            </a:r>
            <a:r>
              <a:rPr lang="zh-CN" altLang="en-US"/>
              <a:t>的</a:t>
            </a:r>
            <a:r>
              <a:rPr lang="en-US" altLang="zh-CN"/>
              <a:t>f</a:t>
            </a:r>
            <a:r>
              <a:rPr lang="zh-CN" altLang="en-US"/>
              <a:t>次方，在做了</a:t>
            </a:r>
            <a:r>
              <a:rPr lang="en-US" altLang="zh-CN"/>
              <a:t>2b</a:t>
            </a:r>
            <a:r>
              <a:rPr lang="zh-CN" altLang="en-US"/>
              <a:t>次这样的匹配后，命中假指纹的概率上限为：</a:t>
            </a:r>
            <a:endParaRPr lang="zh-CN" altLang="en-US"/>
          </a:p>
          <a:p>
            <a:endParaRPr lang="zh-CN" altLang="en-US"/>
          </a:p>
          <a:p>
            <a:endParaRPr lang="zh-CN" altLang="en-US"/>
          </a:p>
          <a:p>
            <a:endParaRPr lang="zh-CN" altLang="en-US"/>
          </a:p>
          <a:p>
            <a:r>
              <a:rPr lang="zh-CN" altLang="en-US"/>
              <a:t>为了保留目标假阳性率，要确保</a:t>
            </a:r>
            <a:r>
              <a:rPr lang="en-US" altLang="zh-CN"/>
              <a:t>                     </a:t>
            </a:r>
            <a:r>
              <a:rPr lang="zh-CN" altLang="en-US"/>
              <a:t>，需要的最小指纹大约是：</a:t>
            </a:r>
            <a:endParaRPr lang="zh-CN" altLang="en-US"/>
          </a:p>
          <a:p>
            <a:endParaRPr lang="zh-CN" altLang="en-US"/>
          </a:p>
          <a:p>
            <a:endParaRPr lang="zh-CN" altLang="en-US"/>
          </a:p>
          <a:p>
            <a:endParaRPr lang="zh-CN" altLang="en-US"/>
          </a:p>
          <a:p>
            <a:r>
              <a:rPr lang="zh-CN" altLang="en-US"/>
              <a:t>根据空间效率公式平均空间成本</a:t>
            </a:r>
            <a:r>
              <a:rPr lang="en-US" altLang="zh-CN"/>
              <a:t>C</a:t>
            </a:r>
            <a:r>
              <a:rPr lang="zh-CN" altLang="en-US"/>
              <a:t>所受约束为：</a:t>
            </a:r>
            <a:endParaRPr lang="zh-CN" altLang="en-US"/>
          </a:p>
          <a:p>
            <a:endParaRPr lang="zh-CN" altLang="en-US"/>
          </a:p>
          <a:p>
            <a:endParaRPr lang="zh-CN" altLang="en-US"/>
          </a:p>
          <a:p>
            <a:endParaRPr lang="zh-CN" altLang="en-US"/>
          </a:p>
          <a:p>
            <a:r>
              <a:rPr lang="zh-CN" altLang="en-US"/>
              <a:t>这表明了布谷鸟过滤器渐进优于每个元素需要</a:t>
            </a:r>
            <a:r>
              <a:rPr lang="en-US" altLang="zh-CN"/>
              <a:t>1.44log2(1/</a:t>
            </a:r>
            <a:r>
              <a:rPr lang="en-US" altLang="zh-CN">
                <a:latin typeface="微软雅黑" panose="020B0503020204020204" pitchFamily="34" charset="-122"/>
                <a:cs typeface="微软雅黑" panose="020B0503020204020204" pitchFamily="34" charset="-122"/>
              </a:rPr>
              <a:t>ϵ)</a:t>
            </a:r>
            <a:r>
              <a:rPr lang="zh-CN" altLang="en-US">
                <a:latin typeface="微软雅黑" panose="020B0503020204020204" pitchFamily="34" charset="-122"/>
                <a:cs typeface="微软雅黑" panose="020B0503020204020204" pitchFamily="34" charset="-122"/>
              </a:rPr>
              <a:t>个位的布隆过滤器。</a:t>
            </a:r>
            <a:endParaRPr lang="zh-CN" altLang="en-US"/>
          </a:p>
          <a:p>
            <a:endParaRPr lang="zh-CN" altLang="en-US"/>
          </a:p>
        </p:txBody>
      </p:sp>
      <p:pic>
        <p:nvPicPr>
          <p:cNvPr id="2" name="图片 1"/>
          <p:cNvPicPr>
            <a:picLocks noChangeAspect="1"/>
          </p:cNvPicPr>
          <p:nvPr/>
        </p:nvPicPr>
        <p:blipFill>
          <a:blip r:embed="rId1"/>
          <a:stretch>
            <a:fillRect/>
          </a:stretch>
        </p:blipFill>
        <p:spPr>
          <a:xfrm>
            <a:off x="389255" y="3354705"/>
            <a:ext cx="2508250" cy="571500"/>
          </a:xfrm>
          <a:prstGeom prst="rect">
            <a:avLst/>
          </a:prstGeom>
        </p:spPr>
      </p:pic>
      <p:pic>
        <p:nvPicPr>
          <p:cNvPr id="3" name="图片 2"/>
          <p:cNvPicPr>
            <a:picLocks noChangeAspect="1"/>
          </p:cNvPicPr>
          <p:nvPr/>
        </p:nvPicPr>
        <p:blipFill>
          <a:blip r:embed="rId2"/>
          <a:stretch>
            <a:fillRect/>
          </a:stretch>
        </p:blipFill>
        <p:spPr>
          <a:xfrm>
            <a:off x="3962400" y="4035425"/>
            <a:ext cx="1054100" cy="368300"/>
          </a:xfrm>
          <a:prstGeom prst="rect">
            <a:avLst/>
          </a:prstGeom>
        </p:spPr>
      </p:pic>
      <p:pic>
        <p:nvPicPr>
          <p:cNvPr id="7" name="图片 6"/>
          <p:cNvPicPr>
            <a:picLocks noChangeAspect="1"/>
          </p:cNvPicPr>
          <p:nvPr/>
        </p:nvPicPr>
        <p:blipFill>
          <a:blip r:embed="rId3"/>
          <a:stretch>
            <a:fillRect/>
          </a:stretch>
        </p:blipFill>
        <p:spPr>
          <a:xfrm>
            <a:off x="498475" y="4486910"/>
            <a:ext cx="4616450" cy="654050"/>
          </a:xfrm>
          <a:prstGeom prst="rect">
            <a:avLst/>
          </a:prstGeom>
        </p:spPr>
      </p:pic>
      <p:pic>
        <p:nvPicPr>
          <p:cNvPr id="8" name="图片 7"/>
          <p:cNvPicPr>
            <a:picLocks noChangeAspect="1"/>
          </p:cNvPicPr>
          <p:nvPr/>
        </p:nvPicPr>
        <p:blipFill>
          <a:blip r:embed="rId4"/>
          <a:stretch>
            <a:fillRect/>
          </a:stretch>
        </p:blipFill>
        <p:spPr>
          <a:xfrm>
            <a:off x="498475" y="5553710"/>
            <a:ext cx="2978150" cy="6096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t>Space Optimizations---</a:t>
            </a:r>
            <a:r>
              <a:rPr lang="en-US" altLang="zh-CN">
                <a:sym typeface="+mn-ea"/>
              </a:rPr>
              <a:t> optimal bucket size</a:t>
            </a:r>
            <a:endParaRPr lang="en-US" altLang="zh-CN"/>
          </a:p>
        </p:txBody>
      </p:sp>
      <p:sp>
        <p:nvSpPr>
          <p:cNvPr id="4" name="文本框 3"/>
          <p:cNvSpPr txBox="1"/>
          <p:nvPr/>
        </p:nvSpPr>
        <p:spPr>
          <a:xfrm>
            <a:off x="456565" y="5059680"/>
            <a:ext cx="10578465" cy="925195"/>
          </a:xfrm>
          <a:prstGeom prst="rect">
            <a:avLst/>
          </a:prstGeom>
          <a:noFill/>
        </p:spPr>
        <p:txBody>
          <a:bodyPr wrap="square" rtlCol="0">
            <a:noAutofit/>
          </a:bodyPr>
          <a:p>
            <a:r>
              <a:rPr lang="zh-CN" altLang="en-US"/>
              <a:t>结论是选择布谷鸟过滤器（每个元素有两个候选桶，每个桶最多有四个指纹）作为默认配置，可以达到大多数实际应用可能需要的最佳或接近最佳的空间效率的假阳性率。</a:t>
            </a:r>
            <a:endParaRPr lang="zh-CN" altLang="en-US"/>
          </a:p>
        </p:txBody>
      </p:sp>
      <p:pic>
        <p:nvPicPr>
          <p:cNvPr id="3" name="图片 2"/>
          <p:cNvPicPr>
            <a:picLocks noChangeAspect="1"/>
          </p:cNvPicPr>
          <p:nvPr/>
        </p:nvPicPr>
        <p:blipFill>
          <a:blip r:embed="rId1"/>
          <a:stretch>
            <a:fillRect/>
          </a:stretch>
        </p:blipFill>
        <p:spPr>
          <a:xfrm>
            <a:off x="2719705" y="918210"/>
            <a:ext cx="5518150" cy="3397250"/>
          </a:xfrm>
          <a:prstGeom prst="rect">
            <a:avLst/>
          </a:prstGeom>
        </p:spPr>
      </p:pic>
      <p:sp>
        <p:nvSpPr>
          <p:cNvPr id="7" name="文本框 6"/>
          <p:cNvSpPr txBox="1"/>
          <p:nvPr/>
        </p:nvSpPr>
        <p:spPr>
          <a:xfrm>
            <a:off x="3535680" y="4518660"/>
            <a:ext cx="4166870" cy="337185"/>
          </a:xfrm>
          <a:prstGeom prst="rect">
            <a:avLst/>
          </a:prstGeom>
          <a:noFill/>
        </p:spPr>
        <p:txBody>
          <a:bodyPr wrap="square" rtlCol="0">
            <a:spAutoFit/>
          </a:bodyPr>
          <a:p>
            <a:r>
              <a:rPr lang="zh-CN" altLang="en-US" sz="1600"/>
              <a:t>每个元素的均摊空间成本与测量的假阳性率</a:t>
            </a:r>
            <a:endParaRPr lang="zh-CN" altLang="en-US" sz="16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TextBox 24"/>
          <p:cNvSpPr txBox="1"/>
          <p:nvPr/>
        </p:nvSpPr>
        <p:spPr>
          <a:xfrm>
            <a:off x="1907705" y="1349063"/>
            <a:ext cx="540060" cy="121920"/>
          </a:xfrm>
          <a:prstGeom prst="rect">
            <a:avLst/>
          </a:prstGeom>
          <a:noFill/>
        </p:spPr>
        <p:txBody>
          <a:bodyPr wrap="square" rtlCol="0">
            <a:spAutoFit/>
          </a:bodyPr>
          <a:lstStyle/>
          <a:p>
            <a:pPr>
              <a:lnSpc>
                <a:spcPct val="200000"/>
              </a:lnSpc>
            </a:pPr>
            <a:r>
              <a:rPr lang="zh-CN" altLang="en-US" sz="100" dirty="0">
                <a:solidFill>
                  <a:schemeClr val="bg1"/>
                </a:solidFill>
                <a:latin typeface="微软雅黑" panose="020B0503020204020204" pitchFamily="34" charset="-122"/>
                <a:ea typeface="微软雅黑" panose="020B0503020204020204" pitchFamily="34" charset="-122"/>
                <a:hlinkClick r:id="rId2"/>
              </a:rPr>
              <a:t>行业</a:t>
            </a:r>
            <a:r>
              <a:rPr lang="en-US" altLang="zh-CN" sz="100" dirty="0">
                <a:solidFill>
                  <a:schemeClr val="bg1"/>
                </a:solidFill>
                <a:latin typeface="微软雅黑" panose="020B0503020204020204" pitchFamily="34" charset="-122"/>
                <a:ea typeface="微软雅黑" panose="020B0503020204020204" pitchFamily="34" charset="-122"/>
                <a:hlinkClick r:id="rId2"/>
              </a:rPr>
              <a:t>PPT</a:t>
            </a:r>
            <a:r>
              <a:rPr lang="zh-CN" altLang="en-US" sz="100" dirty="0">
                <a:solidFill>
                  <a:schemeClr val="bg1"/>
                </a:solidFill>
                <a:latin typeface="微软雅黑" panose="020B0503020204020204" pitchFamily="34" charset="-122"/>
                <a:ea typeface="微软雅黑" panose="020B0503020204020204" pitchFamily="34" charset="-122"/>
                <a:hlinkClick r:id="rId2"/>
              </a:rPr>
              <a:t>模板</a:t>
            </a:r>
            <a:r>
              <a:rPr lang="en-US" altLang="zh-CN" sz="100" dirty="0">
                <a:solidFill>
                  <a:schemeClr val="bg1"/>
                </a:solidFill>
                <a:latin typeface="微软雅黑" panose="020B0503020204020204" pitchFamily="34" charset="-122"/>
                <a:ea typeface="微软雅黑" panose="020B0503020204020204" pitchFamily="34" charset="-122"/>
              </a:rPr>
              <a:t>http://www.www.2ppt.com.com/hangye/</a:t>
            </a:r>
            <a:endParaRPr lang="en-US" altLang="zh-CN" sz="1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421095" y="1074084"/>
            <a:ext cx="11332029" cy="5607731"/>
          </a:xfrm>
          <a:prstGeom prst="rect">
            <a:avLst/>
          </a:prstGeom>
          <a:solidFill>
            <a:schemeClr val="tx1">
              <a:lumMod val="85000"/>
              <a:lumOff val="15000"/>
            </a:schemeClr>
          </a:soli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95411" y="431800"/>
            <a:ext cx="11201179" cy="599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445192" y="2711057"/>
            <a:ext cx="3570514" cy="1435886"/>
            <a:chOff x="454659" y="997242"/>
            <a:chExt cx="3570514" cy="1435886"/>
          </a:xfrm>
        </p:grpSpPr>
        <p:sp>
          <p:nvSpPr>
            <p:cNvPr id="5" name="文本框 4"/>
            <p:cNvSpPr txBox="1"/>
            <p:nvPr/>
          </p:nvSpPr>
          <p:spPr>
            <a:xfrm>
              <a:off x="454659" y="997242"/>
              <a:ext cx="3570514" cy="1106805"/>
            </a:xfrm>
            <a:prstGeom prst="rect">
              <a:avLst/>
            </a:prstGeom>
            <a:noFill/>
          </p:spPr>
          <p:txBody>
            <a:bodyPr wrap="square" rtlCol="0">
              <a:spAutoFit/>
            </a:bodyPr>
            <a:lstStyle/>
            <a:p>
              <a:pPr algn="ctr"/>
              <a:r>
                <a:rPr lang="zh-CN" altLang="en-US" sz="6600" dirty="0">
                  <a:solidFill>
                    <a:srgbClr val="245172"/>
                  </a:solidFill>
                  <a:latin typeface="思源宋体 Heavy" panose="02020900000000000000" pitchFamily="18" charset="-122"/>
                  <a:ea typeface="思源宋体 Heavy" panose="02020900000000000000" pitchFamily="18" charset="-122"/>
                </a:rPr>
                <a:t>内容</a:t>
              </a:r>
              <a:endParaRPr lang="zh-CN" altLang="en-US" sz="6600" dirty="0">
                <a:solidFill>
                  <a:srgbClr val="245172"/>
                </a:solidFill>
                <a:latin typeface="思源宋体 Heavy" panose="02020900000000000000" pitchFamily="18" charset="-122"/>
                <a:ea typeface="思源宋体 Heavy" panose="02020900000000000000" pitchFamily="18" charset="-122"/>
              </a:endParaRPr>
            </a:p>
          </p:txBody>
        </p:sp>
        <p:sp>
          <p:nvSpPr>
            <p:cNvPr id="6" name="文本框 5"/>
            <p:cNvSpPr txBox="1"/>
            <p:nvPr/>
          </p:nvSpPr>
          <p:spPr>
            <a:xfrm>
              <a:off x="580931" y="2063796"/>
              <a:ext cx="3317970" cy="369332"/>
            </a:xfrm>
            <a:prstGeom prst="rect">
              <a:avLst/>
            </a:prstGeom>
            <a:noFill/>
          </p:spPr>
          <p:txBody>
            <a:bodyPr wrap="square">
              <a:spAutoFit/>
            </a:bodyPr>
            <a:lstStyle/>
            <a:p>
              <a:pPr algn="dist"/>
              <a:r>
                <a:rPr lang="en-US" altLang="zh-CN" dirty="0">
                  <a:solidFill>
                    <a:srgbClr val="245172"/>
                  </a:solidFill>
                  <a:effectLst/>
                  <a:latin typeface="Hero" panose="02000506000000020004" pitchFamily="50" charset="0"/>
                  <a:ea typeface="微软雅黑" panose="020B0503020204020204" pitchFamily="34" charset="-122"/>
                  <a:cs typeface="Times New Roman" panose="02020603050405020304" pitchFamily="18" charset="0"/>
                </a:rPr>
                <a:t>CONTENTS</a:t>
              </a:r>
              <a:endParaRPr lang="zh-CN" altLang="en-US" dirty="0">
                <a:solidFill>
                  <a:srgbClr val="245172"/>
                </a:solidFill>
                <a:latin typeface="Hero" panose="02000506000000020004" pitchFamily="50" charset="0"/>
              </a:endParaRPr>
            </a:p>
          </p:txBody>
        </p:sp>
      </p:grpSp>
      <p:sp>
        <p:nvSpPr>
          <p:cNvPr id="7" name="文本框 6"/>
          <p:cNvSpPr txBox="1"/>
          <p:nvPr>
            <p:custDataLst>
              <p:tags r:id="rId3"/>
            </p:custDataLst>
          </p:nvPr>
        </p:nvSpPr>
        <p:spPr>
          <a:xfrm>
            <a:off x="7038340" y="1163955"/>
            <a:ext cx="4430395" cy="398780"/>
          </a:xfrm>
          <a:prstGeom prst="rect">
            <a:avLst/>
          </a:prstGeom>
          <a:noFill/>
        </p:spPr>
        <p:txBody>
          <a:bodyPr wrap="square">
            <a:spAutoFit/>
          </a:bodyPr>
          <a:lstStyle/>
          <a:p>
            <a:r>
              <a:rPr lang="en-US" altLang="zh-CN" sz="2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rPr>
              <a:t>Bloom filter and Variants</a:t>
            </a:r>
            <a:endParaRPr lang="en-US" altLang="zh-CN" sz="2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endParaRPr>
          </a:p>
        </p:txBody>
      </p:sp>
      <p:sp>
        <p:nvSpPr>
          <p:cNvPr id="8" name="文本框 7"/>
          <p:cNvSpPr txBox="1"/>
          <p:nvPr>
            <p:custDataLst>
              <p:tags r:id="rId4"/>
            </p:custDataLst>
          </p:nvPr>
        </p:nvSpPr>
        <p:spPr>
          <a:xfrm>
            <a:off x="7038340" y="2515235"/>
            <a:ext cx="4677410" cy="398780"/>
          </a:xfrm>
          <a:prstGeom prst="rect">
            <a:avLst/>
          </a:prstGeom>
          <a:noFill/>
        </p:spPr>
        <p:txBody>
          <a:bodyPr wrap="square">
            <a:spAutoFit/>
          </a:bodyPr>
          <a:lstStyle/>
          <a:p>
            <a:r>
              <a:rPr lang="en-US" altLang="zh-CN" sz="2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rPr>
              <a:t>Cuckoo Hash Table and Cuckoo Filter</a:t>
            </a:r>
            <a:endParaRPr lang="en-US" altLang="zh-CN" sz="2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endParaRPr>
          </a:p>
        </p:txBody>
      </p:sp>
      <p:sp>
        <p:nvSpPr>
          <p:cNvPr id="9" name="文本框 8"/>
          <p:cNvSpPr txBox="1"/>
          <p:nvPr>
            <p:custDataLst>
              <p:tags r:id="rId5"/>
            </p:custDataLst>
          </p:nvPr>
        </p:nvSpPr>
        <p:spPr>
          <a:xfrm>
            <a:off x="7038340" y="3781425"/>
            <a:ext cx="4417695" cy="398780"/>
          </a:xfrm>
          <a:prstGeom prst="rect">
            <a:avLst/>
          </a:prstGeom>
          <a:noFill/>
        </p:spPr>
        <p:txBody>
          <a:bodyPr wrap="square">
            <a:spAutoFit/>
          </a:bodyPr>
          <a:lstStyle/>
          <a:p>
            <a:r>
              <a:rPr lang="en-US" altLang="zh-CN" sz="2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rPr>
              <a:t>Cuckoo Filter optimization</a:t>
            </a:r>
            <a:endParaRPr lang="en-US" altLang="zh-CN" sz="2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endParaRPr>
          </a:p>
        </p:txBody>
      </p:sp>
      <p:sp>
        <p:nvSpPr>
          <p:cNvPr id="10" name="文本框 9"/>
          <p:cNvSpPr txBox="1"/>
          <p:nvPr>
            <p:custDataLst>
              <p:tags r:id="rId6"/>
            </p:custDataLst>
          </p:nvPr>
        </p:nvSpPr>
        <p:spPr>
          <a:xfrm>
            <a:off x="7057390" y="5023485"/>
            <a:ext cx="4251325" cy="398780"/>
          </a:xfrm>
          <a:prstGeom prst="rect">
            <a:avLst/>
          </a:prstGeom>
          <a:noFill/>
        </p:spPr>
        <p:txBody>
          <a:bodyPr wrap="square">
            <a:spAutoFit/>
          </a:bodyPr>
          <a:lstStyle/>
          <a:p>
            <a:r>
              <a:rPr lang="en-US" altLang="zh-CN" sz="2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rPr>
              <a:t>Bloom Filter vs Cuckoo Filter</a:t>
            </a:r>
            <a:endParaRPr lang="en-US" altLang="zh-CN" sz="2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endParaRPr>
          </a:p>
        </p:txBody>
      </p:sp>
      <p:sp>
        <p:nvSpPr>
          <p:cNvPr id="11" name="文本框 10"/>
          <p:cNvSpPr txBox="1"/>
          <p:nvPr>
            <p:custDataLst>
              <p:tags r:id="rId7"/>
            </p:custDataLst>
          </p:nvPr>
        </p:nvSpPr>
        <p:spPr>
          <a:xfrm>
            <a:off x="7038542" y="1482217"/>
            <a:ext cx="4583279" cy="294005"/>
          </a:xfrm>
          <a:prstGeom prst="rect">
            <a:avLst/>
          </a:prstGeom>
          <a:noFill/>
        </p:spPr>
        <p:txBody>
          <a:bodyPr wrap="square">
            <a:spAutoFit/>
          </a:bodyPr>
          <a:lstStyle/>
          <a:p>
            <a:pPr algn="l">
              <a:lnSpc>
                <a:spcPct val="120000"/>
              </a:lnSpc>
              <a:spcAft>
                <a:spcPts val="0"/>
              </a:spcAft>
            </a:pPr>
            <a:r>
              <a:rPr lang="en-US" altLang="zh-CN" sz="1100" kern="100" dirty="0">
                <a:solidFill>
                  <a:srgbClr val="5C819D"/>
                </a:solidFill>
                <a:latin typeface="汉仪青云简" panose="00020600040101010101" charset="-122"/>
                <a:ea typeface="汉仪青云简" panose="00020600040101010101" charset="-122"/>
                <a:cs typeface="Times New Roman" panose="02020603050405020304" pitchFamily="18" charset="0"/>
              </a:rPr>
              <a:t> </a:t>
            </a:r>
            <a:endParaRPr lang="en-US" altLang="zh-CN" sz="1100" kern="100" dirty="0">
              <a:solidFill>
                <a:srgbClr val="5C819D"/>
              </a:solidFill>
              <a:latin typeface="汉仪青云简" panose="00020600040101010101" charset="-122"/>
              <a:ea typeface="汉仪青云简" panose="00020600040101010101" charset="-122"/>
              <a:cs typeface="Times New Roman" panose="02020603050405020304" pitchFamily="18" charset="0"/>
            </a:endParaRPr>
          </a:p>
        </p:txBody>
      </p:sp>
      <p:sp>
        <p:nvSpPr>
          <p:cNvPr id="12" name="文本框 11"/>
          <p:cNvSpPr txBox="1"/>
          <p:nvPr>
            <p:custDataLst>
              <p:tags r:id="rId8"/>
            </p:custDataLst>
          </p:nvPr>
        </p:nvSpPr>
        <p:spPr>
          <a:xfrm>
            <a:off x="7038542" y="2805283"/>
            <a:ext cx="4583279" cy="294005"/>
          </a:xfrm>
          <a:prstGeom prst="rect">
            <a:avLst/>
          </a:prstGeom>
          <a:noFill/>
        </p:spPr>
        <p:txBody>
          <a:bodyPr wrap="square">
            <a:spAutoFit/>
          </a:bodyPr>
          <a:lstStyle/>
          <a:p>
            <a:pPr algn="l">
              <a:lnSpc>
                <a:spcPct val="120000"/>
              </a:lnSpc>
              <a:spcAft>
                <a:spcPts val="0"/>
              </a:spcAft>
            </a:pPr>
            <a:r>
              <a:rPr lang="en-US" altLang="zh-CN" sz="1100" kern="100" dirty="0">
                <a:solidFill>
                  <a:srgbClr val="5C819D"/>
                </a:solidFill>
                <a:latin typeface="汉仪青云简" panose="00020600040101010101" charset="-122"/>
                <a:ea typeface="汉仪青云简" panose="00020600040101010101" charset="-122"/>
                <a:cs typeface="Times New Roman" panose="02020603050405020304" pitchFamily="18" charset="0"/>
              </a:rPr>
              <a:t> </a:t>
            </a:r>
            <a:endParaRPr lang="en-US" altLang="zh-CN" sz="1100" kern="100" dirty="0">
              <a:solidFill>
                <a:srgbClr val="5C819D"/>
              </a:solidFill>
              <a:latin typeface="汉仪青云简" panose="00020600040101010101" charset="-122"/>
              <a:ea typeface="汉仪青云简" panose="00020600040101010101" charset="-122"/>
              <a:cs typeface="Times New Roman" panose="02020603050405020304" pitchFamily="18" charset="0"/>
            </a:endParaRPr>
          </a:p>
        </p:txBody>
      </p:sp>
      <p:sp>
        <p:nvSpPr>
          <p:cNvPr id="13" name="文本框 12"/>
          <p:cNvSpPr txBox="1"/>
          <p:nvPr>
            <p:custDataLst>
              <p:tags r:id="rId9"/>
            </p:custDataLst>
          </p:nvPr>
        </p:nvSpPr>
        <p:spPr>
          <a:xfrm>
            <a:off x="7047886" y="4127003"/>
            <a:ext cx="4583279" cy="294005"/>
          </a:xfrm>
          <a:prstGeom prst="rect">
            <a:avLst/>
          </a:prstGeom>
          <a:noFill/>
        </p:spPr>
        <p:txBody>
          <a:bodyPr wrap="square">
            <a:spAutoFit/>
          </a:bodyPr>
          <a:lstStyle/>
          <a:p>
            <a:pPr algn="l">
              <a:lnSpc>
                <a:spcPct val="120000"/>
              </a:lnSpc>
              <a:spcAft>
                <a:spcPts val="0"/>
              </a:spcAft>
            </a:pPr>
            <a:r>
              <a:rPr lang="en-US" altLang="zh-CN" sz="1100" kern="100" dirty="0">
                <a:solidFill>
                  <a:srgbClr val="5C819D"/>
                </a:solidFill>
                <a:latin typeface="汉仪青云简" panose="00020600040101010101" charset="-122"/>
                <a:ea typeface="汉仪青云简" panose="00020600040101010101" charset="-122"/>
                <a:cs typeface="Times New Roman" panose="02020603050405020304" pitchFamily="18" charset="0"/>
              </a:rPr>
              <a:t> </a:t>
            </a:r>
            <a:endParaRPr lang="en-US" altLang="zh-CN" sz="1100" kern="100" dirty="0">
              <a:solidFill>
                <a:srgbClr val="5C819D"/>
              </a:solidFill>
              <a:latin typeface="汉仪青云简" panose="00020600040101010101" charset="-122"/>
              <a:ea typeface="汉仪青云简" panose="00020600040101010101" charset="-122"/>
              <a:cs typeface="Times New Roman" panose="02020603050405020304" pitchFamily="18" charset="0"/>
            </a:endParaRPr>
          </a:p>
        </p:txBody>
      </p:sp>
      <p:sp>
        <p:nvSpPr>
          <p:cNvPr id="14" name="文本框 13"/>
          <p:cNvSpPr txBox="1"/>
          <p:nvPr>
            <p:custDataLst>
              <p:tags r:id="rId10"/>
            </p:custDataLst>
          </p:nvPr>
        </p:nvSpPr>
        <p:spPr>
          <a:xfrm>
            <a:off x="7047886" y="5450947"/>
            <a:ext cx="4583279" cy="294005"/>
          </a:xfrm>
          <a:prstGeom prst="rect">
            <a:avLst/>
          </a:prstGeom>
          <a:noFill/>
        </p:spPr>
        <p:txBody>
          <a:bodyPr wrap="square">
            <a:spAutoFit/>
          </a:bodyPr>
          <a:lstStyle/>
          <a:p>
            <a:pPr algn="l">
              <a:lnSpc>
                <a:spcPct val="120000"/>
              </a:lnSpc>
              <a:spcAft>
                <a:spcPts val="0"/>
              </a:spcAft>
            </a:pPr>
            <a:r>
              <a:rPr lang="en-US" altLang="zh-CN" sz="1100" kern="100" dirty="0">
                <a:solidFill>
                  <a:srgbClr val="5C819D"/>
                </a:solidFill>
                <a:latin typeface="汉仪青云简" panose="00020600040101010101" charset="-122"/>
                <a:ea typeface="汉仪青云简" panose="00020600040101010101" charset="-122"/>
                <a:cs typeface="Times New Roman" panose="02020603050405020304" pitchFamily="18" charset="0"/>
              </a:rPr>
              <a:t> </a:t>
            </a:r>
            <a:endParaRPr lang="en-US" altLang="zh-CN" sz="1100" kern="100" dirty="0">
              <a:solidFill>
                <a:srgbClr val="5C819D"/>
              </a:solidFill>
              <a:latin typeface="汉仪青云简" panose="00020600040101010101" charset="-122"/>
              <a:ea typeface="汉仪青云简" panose="00020600040101010101" charset="-122"/>
              <a:cs typeface="Times New Roman" panose="02020603050405020304" pitchFamily="18" charset="0"/>
            </a:endParaRPr>
          </a:p>
        </p:txBody>
      </p:sp>
      <p:sp>
        <p:nvSpPr>
          <p:cNvPr id="15" name="椭圆 14"/>
          <p:cNvSpPr/>
          <p:nvPr>
            <p:custDataLst>
              <p:tags r:id="rId11"/>
            </p:custDataLst>
          </p:nvPr>
        </p:nvSpPr>
        <p:spPr>
          <a:xfrm>
            <a:off x="6172979" y="1013305"/>
            <a:ext cx="655782" cy="655782"/>
          </a:xfrm>
          <a:prstGeom prst="ellipse">
            <a:avLst/>
          </a:prstGeom>
          <a:solidFill>
            <a:srgbClr val="295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custDataLst>
              <p:tags r:id="rId12"/>
            </p:custDataLst>
          </p:nvPr>
        </p:nvSpPr>
        <p:spPr>
          <a:xfrm>
            <a:off x="6172979" y="2348170"/>
            <a:ext cx="655782" cy="655782"/>
          </a:xfrm>
          <a:prstGeom prst="ellipse">
            <a:avLst/>
          </a:prstGeom>
          <a:solidFill>
            <a:srgbClr val="D2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custDataLst>
              <p:tags r:id="rId13"/>
            </p:custDataLst>
          </p:nvPr>
        </p:nvSpPr>
        <p:spPr>
          <a:xfrm>
            <a:off x="6182323" y="3678222"/>
            <a:ext cx="655782" cy="655782"/>
          </a:xfrm>
          <a:prstGeom prst="ellipse">
            <a:avLst/>
          </a:prstGeom>
          <a:solidFill>
            <a:srgbClr val="295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custDataLst>
              <p:tags r:id="rId14"/>
            </p:custDataLst>
          </p:nvPr>
        </p:nvSpPr>
        <p:spPr>
          <a:xfrm>
            <a:off x="6191213" y="4956573"/>
            <a:ext cx="655782" cy="655782"/>
          </a:xfrm>
          <a:prstGeom prst="ellipse">
            <a:avLst/>
          </a:prstGeom>
          <a:solidFill>
            <a:srgbClr val="D2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5"/>
            </p:custDataLst>
          </p:nvPr>
        </p:nvSpPr>
        <p:spPr>
          <a:xfrm>
            <a:off x="6163635" y="1101231"/>
            <a:ext cx="674469" cy="461665"/>
          </a:xfrm>
          <a:prstGeom prst="rect">
            <a:avLst/>
          </a:prstGeom>
          <a:noFill/>
        </p:spPr>
        <p:txBody>
          <a:bodyPr wrap="square" rtlCol="0">
            <a:spAutoFit/>
          </a:bodyPr>
          <a:lstStyle/>
          <a:p>
            <a:pPr algn="ctr"/>
            <a:r>
              <a:rPr lang="en-US" altLang="zh-CN" sz="2400" dirty="0">
                <a:solidFill>
                  <a:schemeClr val="bg1"/>
                </a:solidFill>
                <a:latin typeface="Hero" panose="02000506000000020004" pitchFamily="50" charset="0"/>
              </a:rPr>
              <a:t>01</a:t>
            </a:r>
            <a:endParaRPr lang="zh-CN" altLang="en-US" sz="2400" dirty="0">
              <a:solidFill>
                <a:schemeClr val="bg1"/>
              </a:solidFill>
              <a:latin typeface="Hero" panose="02000506000000020004" pitchFamily="50" charset="0"/>
            </a:endParaRPr>
          </a:p>
        </p:txBody>
      </p:sp>
      <p:sp>
        <p:nvSpPr>
          <p:cNvPr id="20" name="文本框 19"/>
          <p:cNvSpPr txBox="1"/>
          <p:nvPr>
            <p:custDataLst>
              <p:tags r:id="rId16"/>
            </p:custDataLst>
          </p:nvPr>
        </p:nvSpPr>
        <p:spPr>
          <a:xfrm>
            <a:off x="6163635" y="2445228"/>
            <a:ext cx="674469" cy="461665"/>
          </a:xfrm>
          <a:prstGeom prst="rect">
            <a:avLst/>
          </a:prstGeom>
          <a:noFill/>
        </p:spPr>
        <p:txBody>
          <a:bodyPr wrap="square" rtlCol="0">
            <a:spAutoFit/>
          </a:bodyPr>
          <a:lstStyle/>
          <a:p>
            <a:pPr algn="ctr"/>
            <a:r>
              <a:rPr lang="en-US" altLang="zh-CN" sz="2400" dirty="0">
                <a:solidFill>
                  <a:schemeClr val="bg1"/>
                </a:solidFill>
                <a:latin typeface="Hero" panose="02000506000000020004" pitchFamily="50" charset="0"/>
              </a:rPr>
              <a:t>02</a:t>
            </a:r>
            <a:endParaRPr lang="zh-CN" altLang="en-US" sz="2400" dirty="0">
              <a:solidFill>
                <a:schemeClr val="bg1"/>
              </a:solidFill>
              <a:latin typeface="Hero" panose="02000506000000020004" pitchFamily="50" charset="0"/>
            </a:endParaRPr>
          </a:p>
        </p:txBody>
      </p:sp>
      <p:sp>
        <p:nvSpPr>
          <p:cNvPr id="21" name="文本框 20"/>
          <p:cNvSpPr txBox="1"/>
          <p:nvPr>
            <p:custDataLst>
              <p:tags r:id="rId17"/>
            </p:custDataLst>
          </p:nvPr>
        </p:nvSpPr>
        <p:spPr>
          <a:xfrm>
            <a:off x="6172979" y="3775280"/>
            <a:ext cx="674469" cy="461665"/>
          </a:xfrm>
          <a:prstGeom prst="rect">
            <a:avLst/>
          </a:prstGeom>
          <a:noFill/>
        </p:spPr>
        <p:txBody>
          <a:bodyPr wrap="square" rtlCol="0">
            <a:spAutoFit/>
          </a:bodyPr>
          <a:lstStyle/>
          <a:p>
            <a:pPr algn="ctr"/>
            <a:r>
              <a:rPr lang="en-US" altLang="zh-CN" sz="2400" dirty="0">
                <a:solidFill>
                  <a:schemeClr val="bg1"/>
                </a:solidFill>
                <a:latin typeface="Hero" panose="02000506000000020004" pitchFamily="50" charset="0"/>
              </a:rPr>
              <a:t>03</a:t>
            </a:r>
            <a:endParaRPr lang="zh-CN" altLang="en-US" sz="2400" dirty="0">
              <a:solidFill>
                <a:schemeClr val="bg1"/>
              </a:solidFill>
              <a:latin typeface="Hero" panose="02000506000000020004" pitchFamily="50" charset="0"/>
            </a:endParaRPr>
          </a:p>
        </p:txBody>
      </p:sp>
      <p:sp>
        <p:nvSpPr>
          <p:cNvPr id="22" name="文本框 21"/>
          <p:cNvSpPr txBox="1"/>
          <p:nvPr>
            <p:custDataLst>
              <p:tags r:id="rId18"/>
            </p:custDataLst>
          </p:nvPr>
        </p:nvSpPr>
        <p:spPr>
          <a:xfrm>
            <a:off x="6181869" y="5049964"/>
            <a:ext cx="674469" cy="461665"/>
          </a:xfrm>
          <a:prstGeom prst="rect">
            <a:avLst/>
          </a:prstGeom>
          <a:noFill/>
        </p:spPr>
        <p:txBody>
          <a:bodyPr wrap="square" rtlCol="0">
            <a:spAutoFit/>
          </a:bodyPr>
          <a:lstStyle/>
          <a:p>
            <a:pPr algn="ctr"/>
            <a:r>
              <a:rPr lang="en-US" altLang="zh-CN" sz="2400" dirty="0">
                <a:solidFill>
                  <a:schemeClr val="bg1"/>
                </a:solidFill>
                <a:latin typeface="Hero" panose="02000506000000020004" pitchFamily="50" charset="0"/>
              </a:rPr>
              <a:t>04</a:t>
            </a:r>
            <a:endParaRPr lang="zh-CN" altLang="en-US" sz="2400" dirty="0">
              <a:solidFill>
                <a:schemeClr val="bg1"/>
              </a:solidFill>
              <a:latin typeface="Hero" panose="02000506000000020004"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t>Space Optimizations---</a:t>
            </a:r>
            <a:r>
              <a:rPr lang="en-US" altLang="zh-CN">
                <a:sym typeface="+mn-ea"/>
              </a:rPr>
              <a:t> semi-sorting bucket</a:t>
            </a:r>
            <a:endParaRPr lang="en-US" altLang="zh-CN"/>
          </a:p>
        </p:txBody>
      </p:sp>
      <p:sp>
        <p:nvSpPr>
          <p:cNvPr id="2" name="文本框 1"/>
          <p:cNvSpPr txBox="1"/>
          <p:nvPr/>
        </p:nvSpPr>
        <p:spPr>
          <a:xfrm>
            <a:off x="525145" y="843915"/>
            <a:ext cx="11060430" cy="1476375"/>
          </a:xfrm>
          <a:prstGeom prst="rect">
            <a:avLst/>
          </a:prstGeom>
          <a:noFill/>
        </p:spPr>
        <p:txBody>
          <a:bodyPr wrap="square" rtlCol="0">
            <a:spAutoFit/>
          </a:bodyPr>
          <a:p>
            <a:r>
              <a:rPr lang="zh-CN" altLang="en-US"/>
              <a:t>半桶排序主要针对每个桶有</a:t>
            </a:r>
            <a:r>
              <a:rPr lang="en-US" altLang="zh-CN"/>
              <a:t>b=4</a:t>
            </a:r>
            <a:r>
              <a:rPr lang="zh-CN" altLang="en-US"/>
              <a:t>条目的布谷鸟过滤器，可以每个元素节省一位的节省空间；假设每个桶包含</a:t>
            </a:r>
            <a:r>
              <a:rPr lang="en-US" altLang="zh-CN"/>
              <a:t>b=4</a:t>
            </a:r>
            <a:r>
              <a:rPr lang="zh-CN" altLang="en-US"/>
              <a:t>个指纹，每个指纹为</a:t>
            </a:r>
            <a:r>
              <a:rPr lang="en-US" altLang="zh-CN"/>
              <a:t>f=4</a:t>
            </a:r>
            <a:r>
              <a:rPr lang="zh-CN" altLang="en-US"/>
              <a:t>位，在未压缩前一个桶占</a:t>
            </a:r>
            <a:r>
              <a:rPr lang="en-US" altLang="zh-CN"/>
              <a:t>16</a:t>
            </a:r>
            <a:r>
              <a:rPr lang="zh-CN" altLang="en-US"/>
              <a:t>为；然后对存储在这个桶中的</a:t>
            </a:r>
            <a:r>
              <a:rPr lang="en-US" altLang="zh-CN"/>
              <a:t>4</a:t>
            </a:r>
            <a:r>
              <a:rPr lang="zh-CN" altLang="en-US"/>
              <a:t>个指纹进行排序，总共有</a:t>
            </a:r>
            <a:r>
              <a:rPr lang="en-US" altLang="zh-CN"/>
              <a:t>3876</a:t>
            </a:r>
            <a:r>
              <a:rPr lang="zh-CN" altLang="en-US"/>
              <a:t>种可能，我们预先把这</a:t>
            </a:r>
            <a:r>
              <a:rPr lang="en-US" altLang="zh-CN"/>
              <a:t>3876</a:t>
            </a:r>
            <a:r>
              <a:rPr lang="zh-CN" altLang="en-US"/>
              <a:t>种可能的桶值存储在一个额外的表中，并将原始桶替换为一个到这个预先计算的表的索引中，那么每个原始桶可以用</a:t>
            </a:r>
            <a:r>
              <a:rPr lang="en-US" altLang="zh-CN"/>
              <a:t>12</a:t>
            </a:r>
            <a:r>
              <a:rPr lang="zh-CN" altLang="en-US"/>
              <a:t>位索引表示，每个指纹节省了</a:t>
            </a:r>
            <a:r>
              <a:rPr lang="en-US" altLang="zh-CN"/>
              <a:t>1</a:t>
            </a:r>
            <a:r>
              <a:rPr lang="zh-CN" altLang="en-US"/>
              <a:t>个比特。但是为了获得高的查找性能，必须使编码</a:t>
            </a:r>
            <a:r>
              <a:rPr lang="en-US" altLang="zh-CN"/>
              <a:t>/</a:t>
            </a:r>
            <a:r>
              <a:rPr lang="zh-CN" altLang="en-US"/>
              <a:t>解码表足够小以适应缓存。</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192050" y="2622642"/>
            <a:ext cx="7807900" cy="706755"/>
          </a:xfrm>
          <a:prstGeom prst="rect">
            <a:avLst/>
          </a:prstGeom>
          <a:noFill/>
        </p:spPr>
        <p:txBody>
          <a:bodyPr wrap="square" rtlCol="0">
            <a:spAutoFit/>
          </a:bodyPr>
          <a:lstStyle/>
          <a:p>
            <a:pPr algn="ctr"/>
            <a:r>
              <a:rPr lang="en-US" altLang="zh-CN" sz="4000" dirty="0">
                <a:solidFill>
                  <a:srgbClr val="295D83"/>
                </a:solidFill>
                <a:latin typeface="思源宋体 Heavy" panose="02020900000000000000" pitchFamily="18" charset="-122"/>
                <a:ea typeface="思源宋体 Heavy" panose="02020900000000000000" pitchFamily="18" charset="-122"/>
                <a:cs typeface="阿里巴巴普惠体 R" panose="00020600040101010101" pitchFamily="18" charset="-122"/>
                <a:sym typeface="+mn-ea"/>
              </a:rPr>
              <a:t>Bloom Filter vs Cuckoo Filter</a:t>
            </a:r>
            <a:endParaRPr lang="en-US" altLang="zh-CN" sz="40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28950" y="1788088"/>
            <a:ext cx="6134100" cy="768350"/>
          </a:xfrm>
          <a:prstGeom prst="rect">
            <a:avLst/>
          </a:prstGeom>
          <a:noFill/>
        </p:spPr>
        <p:txBody>
          <a:bodyPr wrap="square">
            <a:spAutoFit/>
          </a:bodyPr>
          <a:lstStyle/>
          <a:p>
            <a:pPr algn="ctr"/>
            <a:r>
              <a:rPr lang="zh-CN" altLang="en-US" sz="4400" dirty="0">
                <a:solidFill>
                  <a:srgbClr val="295D83"/>
                </a:solidFill>
                <a:latin typeface="沧澜楷体" charset="-122"/>
                <a:ea typeface="沧澜楷体" charset="-122"/>
              </a:rPr>
              <a:t>第四部分</a:t>
            </a:r>
            <a:endParaRPr lang="zh-CN" altLang="en-US" sz="4400" dirty="0">
              <a:solidFill>
                <a:srgbClr val="295D83"/>
              </a:solidFill>
              <a:latin typeface="沧澜楷体" charset="-122"/>
              <a:ea typeface="沧澜楷体"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t>comparison---space efficiency</a:t>
            </a:r>
            <a:endParaRPr lang="en-US" altLang="zh-CN"/>
          </a:p>
        </p:txBody>
      </p:sp>
      <p:pic>
        <p:nvPicPr>
          <p:cNvPr id="3" name="图片 2"/>
          <p:cNvPicPr>
            <a:picLocks noChangeAspect="1"/>
          </p:cNvPicPr>
          <p:nvPr/>
        </p:nvPicPr>
        <p:blipFill>
          <a:blip r:embed="rId1"/>
          <a:stretch>
            <a:fillRect/>
          </a:stretch>
        </p:blipFill>
        <p:spPr>
          <a:xfrm>
            <a:off x="389255" y="735965"/>
            <a:ext cx="10814050" cy="2266950"/>
          </a:xfrm>
          <a:prstGeom prst="rect">
            <a:avLst/>
          </a:prstGeom>
        </p:spPr>
      </p:pic>
      <p:pic>
        <p:nvPicPr>
          <p:cNvPr id="4" name="图片 3"/>
          <p:cNvPicPr>
            <a:picLocks noChangeAspect="1"/>
          </p:cNvPicPr>
          <p:nvPr/>
        </p:nvPicPr>
        <p:blipFill>
          <a:blip r:embed="rId2"/>
          <a:stretch>
            <a:fillRect/>
          </a:stretch>
        </p:blipFill>
        <p:spPr>
          <a:xfrm>
            <a:off x="2590165" y="3066415"/>
            <a:ext cx="5429250" cy="34226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sym typeface="+mn-ea"/>
              </a:rPr>
              <a:t>comparison---number of memory accesses</a:t>
            </a:r>
            <a:r>
              <a:rPr lang="zh-CN" altLang="en-US">
                <a:sym typeface="+mn-ea"/>
              </a:rPr>
              <a:t>、</a:t>
            </a:r>
            <a:r>
              <a:rPr lang="en-US" altLang="zh-CN">
                <a:sym typeface="+mn-ea"/>
              </a:rPr>
              <a:t>value association</a:t>
            </a:r>
            <a:r>
              <a:rPr lang="zh-CN" altLang="en-US">
                <a:sym typeface="+mn-ea"/>
              </a:rPr>
              <a:t>、</a:t>
            </a:r>
            <a:r>
              <a:rPr lang="en-US" altLang="zh-CN">
                <a:sym typeface="+mn-ea"/>
              </a:rPr>
              <a:t>maximum capacity</a:t>
            </a:r>
            <a:r>
              <a:rPr lang="zh-CN" altLang="en-US">
                <a:sym typeface="+mn-ea"/>
              </a:rPr>
              <a:t>、</a:t>
            </a:r>
            <a:r>
              <a:rPr lang="en-US" altLang="zh-CN">
                <a:sym typeface="+mn-ea"/>
              </a:rPr>
              <a:t>limited duplicates</a:t>
            </a:r>
            <a:endParaRPr lang="en-US" altLang="zh-CN">
              <a:sym typeface="+mn-ea"/>
            </a:endParaRPr>
          </a:p>
        </p:txBody>
      </p:sp>
      <p:sp>
        <p:nvSpPr>
          <p:cNvPr id="3" name="文本框 2"/>
          <p:cNvSpPr txBox="1"/>
          <p:nvPr/>
        </p:nvSpPr>
        <p:spPr>
          <a:xfrm>
            <a:off x="487680" y="1029335"/>
            <a:ext cx="10831830" cy="3692525"/>
          </a:xfrm>
          <a:prstGeom prst="rect">
            <a:avLst/>
          </a:prstGeom>
          <a:noFill/>
        </p:spPr>
        <p:txBody>
          <a:bodyPr wrap="square" rtlCol="0">
            <a:spAutoFit/>
          </a:bodyPr>
          <a:p>
            <a:r>
              <a:rPr lang="zh-CN" altLang="en-US"/>
              <a:t>对于有</a:t>
            </a:r>
            <a:r>
              <a:rPr lang="en-US" altLang="zh-CN"/>
              <a:t>k</a:t>
            </a:r>
            <a:r>
              <a:rPr lang="zh-CN" altLang="en-US"/>
              <a:t>个哈希函数的布隆过滤器，一次正向查询必须从位数组中读取</a:t>
            </a:r>
            <a:r>
              <a:rPr lang="en-US" altLang="zh-CN"/>
              <a:t>k</a:t>
            </a:r>
            <a:r>
              <a:rPr lang="zh-CN" altLang="en-US"/>
              <a:t>位</a:t>
            </a:r>
            <a:r>
              <a:rPr lang="en-US" altLang="zh-CN"/>
              <a:t>,</a:t>
            </a:r>
            <a:r>
              <a:rPr lang="zh-CN" altLang="en-US"/>
              <a:t>空间优化的布隆过滤器则需要</a:t>
            </a:r>
            <a:r>
              <a:rPr lang="en-US" altLang="zh-CN"/>
              <a:t>k=log2(1/</a:t>
            </a:r>
            <a:r>
              <a:rPr lang="zh-CN" altLang="en-US">
                <a:latin typeface="微软雅黑" panose="020B0503020204020204" pitchFamily="34" charset="-122"/>
                <a:cs typeface="微软雅黑" panose="020B0503020204020204" pitchFamily="34" charset="-122"/>
                <a:sym typeface="+mn-ea"/>
              </a:rPr>
              <a:t>ϵ</a:t>
            </a:r>
            <a:r>
              <a:rPr lang="en-US" altLang="zh-CN">
                <a:latin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cs typeface="微软雅黑" panose="020B0503020204020204" pitchFamily="34" charset="-122"/>
                <a:sym typeface="+mn-ea"/>
              </a:rPr>
              <a:t>位，</a:t>
            </a:r>
            <a:r>
              <a:rPr lang="zh-CN" altLang="en-US"/>
              <a:t>随着</a:t>
            </a:r>
            <a:r>
              <a:rPr lang="zh-CN" altLang="en-US">
                <a:latin typeface="微软雅黑" panose="020B0503020204020204" pitchFamily="34" charset="-122"/>
                <a:cs typeface="微软雅黑" panose="020B0503020204020204" pitchFamily="34" charset="-122"/>
              </a:rPr>
              <a:t>ϵ越来越小，必须探测更多的位，在读取每个位时可能会导致更多的缓存行缺失；负向查询则需要平均读取两位；则对于布谷鸟过滤器，无论是正向还是负向查询，最多只会导致两个缓存行缺失。</a:t>
            </a:r>
            <a:endParaRPr lang="zh-CN" altLang="en-US">
              <a:latin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cs typeface="微软雅黑" panose="020B0503020204020204" pitchFamily="34" charset="-122"/>
            </a:endParaRPr>
          </a:p>
          <a:p>
            <a:r>
              <a:rPr lang="zh-CN" altLang="en-US">
                <a:latin typeface="微软雅黑" panose="020B0503020204020204" pitchFamily="34" charset="-122"/>
                <a:cs typeface="微软雅黑" panose="020B0503020204020204" pitchFamily="34" charset="-122"/>
              </a:rPr>
              <a:t>布谷鸟过滤器可以拓展为同时为每个匹配指纹返回一个关联值（存储在过滤器外部），它为每个现有的元素平均返回</a:t>
            </a:r>
            <a:r>
              <a:rPr lang="en-US" altLang="zh-CN">
                <a:latin typeface="微软雅黑" panose="020B0503020204020204" pitchFamily="34" charset="-122"/>
                <a:cs typeface="微软雅黑" panose="020B0503020204020204" pitchFamily="34" charset="-122"/>
              </a:rPr>
              <a:t>1+</a:t>
            </a:r>
            <a:r>
              <a:rPr lang="zh-CN" altLang="en-US">
                <a:latin typeface="微软雅黑" panose="020B0503020204020204" pitchFamily="34" charset="-122"/>
                <a:cs typeface="微软雅黑" panose="020B0503020204020204" pitchFamily="34" charset="-122"/>
                <a:sym typeface="+mn-ea"/>
              </a:rPr>
              <a:t>ϵ值，并为每个不存在的元素平均返回ϵ个值。而布隆过滤器的变体可以扩展这种功能，但结构比较复杂。</a:t>
            </a:r>
            <a:endParaRPr lang="en-US" altLang="zh-CN">
              <a:latin typeface="微软雅黑" panose="020B0503020204020204" pitchFamily="34" charset="-122"/>
              <a:cs typeface="微软雅黑" panose="020B0503020204020204" pitchFamily="34" charset="-122"/>
              <a:sym typeface="+mn-ea"/>
            </a:endParaRPr>
          </a:p>
          <a:p>
            <a:endParaRPr lang="en-US" altLang="zh-CN">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为了保持相同的假阳率，布谷鸟和布隆过滤器都必须进行扩容。</a:t>
            </a:r>
            <a:endParaRPr lang="zh-CN" altLang="en-US">
              <a:latin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对于布谷鸟过滤器，如果支持删除，那么插入</a:t>
            </a:r>
            <a:r>
              <a:rPr lang="en-US" altLang="zh-CN">
                <a:latin typeface="微软雅黑" panose="020B0503020204020204" pitchFamily="34" charset="-122"/>
                <a:cs typeface="微软雅黑" panose="020B0503020204020204" pitchFamily="34" charset="-122"/>
                <a:sym typeface="+mn-ea"/>
              </a:rPr>
              <a:t>kb+1</a:t>
            </a:r>
            <a:r>
              <a:rPr lang="zh-CN" altLang="en-US">
                <a:latin typeface="微软雅黑" panose="020B0503020204020204" pitchFamily="34" charset="-122"/>
                <a:cs typeface="微软雅黑" panose="020B0503020204020204" pitchFamily="34" charset="-122"/>
                <a:sym typeface="+mn-ea"/>
              </a:rPr>
              <a:t>次同一元素，则会导致插入失败，而布隆过滤器和不可删除的布谷鸟过滤器没有影响。</a:t>
            </a:r>
            <a:endParaRPr lang="zh-CN" altLang="en-US">
              <a:latin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en-US" altLang="zh-CN">
                <a:sym typeface="+mn-ea"/>
              </a:rPr>
              <a:t>comparison---number of memory accesses</a:t>
            </a:r>
            <a:r>
              <a:rPr lang="zh-CN" altLang="en-US">
                <a:sym typeface="+mn-ea"/>
              </a:rPr>
              <a:t>、</a:t>
            </a:r>
            <a:r>
              <a:rPr lang="en-US" altLang="zh-CN">
                <a:sym typeface="+mn-ea"/>
              </a:rPr>
              <a:t>value association</a:t>
            </a:r>
            <a:r>
              <a:rPr lang="zh-CN" altLang="en-US">
                <a:sym typeface="+mn-ea"/>
              </a:rPr>
              <a:t>、</a:t>
            </a:r>
            <a:r>
              <a:rPr lang="en-US" altLang="zh-CN">
                <a:sym typeface="+mn-ea"/>
              </a:rPr>
              <a:t>maximum capacity</a:t>
            </a:r>
            <a:r>
              <a:rPr lang="zh-CN" altLang="en-US">
                <a:sym typeface="+mn-ea"/>
              </a:rPr>
              <a:t>、</a:t>
            </a:r>
            <a:r>
              <a:rPr lang="en-US" altLang="zh-CN">
                <a:sym typeface="+mn-ea"/>
              </a:rPr>
              <a:t>limited duplicates</a:t>
            </a:r>
            <a:endParaRPr lang="en-US" altLang="zh-CN">
              <a:sym typeface="+mn-ea"/>
            </a:endParaRPr>
          </a:p>
        </p:txBody>
      </p:sp>
      <p:sp>
        <p:nvSpPr>
          <p:cNvPr id="3" name="文本框 2"/>
          <p:cNvSpPr txBox="1"/>
          <p:nvPr/>
        </p:nvSpPr>
        <p:spPr>
          <a:xfrm>
            <a:off x="487680" y="1029335"/>
            <a:ext cx="10831830" cy="3692525"/>
          </a:xfrm>
          <a:prstGeom prst="rect">
            <a:avLst/>
          </a:prstGeom>
          <a:noFill/>
        </p:spPr>
        <p:txBody>
          <a:bodyPr wrap="square" rtlCol="0">
            <a:spAutoFit/>
          </a:bodyPr>
          <a:p>
            <a:r>
              <a:rPr lang="zh-CN" altLang="en-US"/>
              <a:t>对于有</a:t>
            </a:r>
            <a:r>
              <a:rPr lang="en-US" altLang="zh-CN"/>
              <a:t>k</a:t>
            </a:r>
            <a:r>
              <a:rPr lang="zh-CN" altLang="en-US"/>
              <a:t>个哈希函数的布隆过滤器，一次正向查询必须从位数组中读取</a:t>
            </a:r>
            <a:r>
              <a:rPr lang="en-US" altLang="zh-CN"/>
              <a:t>k</a:t>
            </a:r>
            <a:r>
              <a:rPr lang="zh-CN" altLang="en-US"/>
              <a:t>位</a:t>
            </a:r>
            <a:r>
              <a:rPr lang="en-US" altLang="zh-CN"/>
              <a:t>,</a:t>
            </a:r>
            <a:r>
              <a:rPr lang="zh-CN" altLang="en-US"/>
              <a:t>空间优化的布隆过滤器则需要</a:t>
            </a:r>
            <a:r>
              <a:rPr lang="en-US" altLang="zh-CN"/>
              <a:t>k=log2(1/</a:t>
            </a:r>
            <a:r>
              <a:rPr lang="zh-CN" altLang="en-US">
                <a:latin typeface="微软雅黑" panose="020B0503020204020204" pitchFamily="34" charset="-122"/>
                <a:cs typeface="微软雅黑" panose="020B0503020204020204" pitchFamily="34" charset="-122"/>
                <a:sym typeface="+mn-ea"/>
              </a:rPr>
              <a:t>ϵ</a:t>
            </a:r>
            <a:r>
              <a:rPr lang="en-US" altLang="zh-CN">
                <a:latin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cs typeface="微软雅黑" panose="020B0503020204020204" pitchFamily="34" charset="-122"/>
                <a:sym typeface="+mn-ea"/>
              </a:rPr>
              <a:t>位，</a:t>
            </a:r>
            <a:r>
              <a:rPr lang="zh-CN" altLang="en-US"/>
              <a:t>随着</a:t>
            </a:r>
            <a:r>
              <a:rPr lang="zh-CN" altLang="en-US">
                <a:latin typeface="微软雅黑" panose="020B0503020204020204" pitchFamily="34" charset="-122"/>
                <a:cs typeface="微软雅黑" panose="020B0503020204020204" pitchFamily="34" charset="-122"/>
              </a:rPr>
              <a:t>ϵ越来越小，必须探测更多的位，在读取每个位时可能会导致更多的缓存行缺失；负向查询则需要平均读取两位；则对于布谷鸟过滤器，无论是正向还是负向查询，最多只会导致两个缓存行缺失。</a:t>
            </a:r>
            <a:endParaRPr lang="zh-CN" altLang="en-US">
              <a:latin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cs typeface="微软雅黑" panose="020B0503020204020204" pitchFamily="34" charset="-122"/>
            </a:endParaRPr>
          </a:p>
          <a:p>
            <a:r>
              <a:rPr lang="zh-CN" altLang="en-US">
                <a:latin typeface="微软雅黑" panose="020B0503020204020204" pitchFamily="34" charset="-122"/>
                <a:cs typeface="微软雅黑" panose="020B0503020204020204" pitchFamily="34" charset="-122"/>
              </a:rPr>
              <a:t>布谷鸟过滤器可以拓展为同时为每个匹配指纹返回一个关联值（存储在过滤器外部），它为每个现有的元素平均返回</a:t>
            </a:r>
            <a:r>
              <a:rPr lang="en-US" altLang="zh-CN">
                <a:latin typeface="微软雅黑" panose="020B0503020204020204" pitchFamily="34" charset="-122"/>
                <a:cs typeface="微软雅黑" panose="020B0503020204020204" pitchFamily="34" charset="-122"/>
              </a:rPr>
              <a:t>1+</a:t>
            </a:r>
            <a:r>
              <a:rPr lang="zh-CN" altLang="en-US">
                <a:latin typeface="微软雅黑" panose="020B0503020204020204" pitchFamily="34" charset="-122"/>
                <a:cs typeface="微软雅黑" panose="020B0503020204020204" pitchFamily="34" charset="-122"/>
                <a:sym typeface="+mn-ea"/>
              </a:rPr>
              <a:t>ϵ值，并为每个不存在的元素平均返回ϵ个值。而布隆过滤器的变体可以扩展这种功能，但结构比较复杂。</a:t>
            </a:r>
            <a:endParaRPr lang="en-US" altLang="zh-CN">
              <a:latin typeface="微软雅黑" panose="020B0503020204020204" pitchFamily="34" charset="-122"/>
              <a:cs typeface="微软雅黑" panose="020B0503020204020204" pitchFamily="34" charset="-122"/>
              <a:sym typeface="+mn-ea"/>
            </a:endParaRPr>
          </a:p>
          <a:p>
            <a:endParaRPr lang="en-US" altLang="zh-CN">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为了保持相同的假阳率，布谷鸟和布隆过滤器都必须进行扩容。</a:t>
            </a:r>
            <a:endParaRPr lang="zh-CN" altLang="en-US">
              <a:latin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对于布谷鸟过滤器，如果支持删除，那么插入</a:t>
            </a:r>
            <a:r>
              <a:rPr lang="en-US" altLang="zh-CN">
                <a:latin typeface="微软雅黑" panose="020B0503020204020204" pitchFamily="34" charset="-122"/>
                <a:cs typeface="微软雅黑" panose="020B0503020204020204" pitchFamily="34" charset="-122"/>
                <a:sym typeface="+mn-ea"/>
              </a:rPr>
              <a:t>kb+1</a:t>
            </a:r>
            <a:r>
              <a:rPr lang="zh-CN" altLang="en-US">
                <a:latin typeface="微软雅黑" panose="020B0503020204020204" pitchFamily="34" charset="-122"/>
                <a:cs typeface="微软雅黑" panose="020B0503020204020204" pitchFamily="34" charset="-122"/>
                <a:sym typeface="+mn-ea"/>
              </a:rPr>
              <a:t>次同一元素，则会导致插入失败，而布隆过滤器和不可删除的布谷鸟过滤器没有影响。</a:t>
            </a:r>
            <a:endParaRPr lang="zh-CN" altLang="en-US">
              <a:latin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zh-CN" altLang="en-US">
                <a:sym typeface="+mn-ea"/>
              </a:rPr>
              <a:t>布谷鸟过滤器及变体</a:t>
            </a:r>
            <a:r>
              <a:rPr lang="en-US" altLang="zh-CN">
                <a:sym typeface="+mn-ea"/>
              </a:rPr>
              <a:t>vs</a:t>
            </a:r>
            <a:r>
              <a:rPr lang="zh-CN" altLang="en-US">
                <a:sym typeface="+mn-ea"/>
              </a:rPr>
              <a:t>布隆过滤器及变体</a:t>
            </a:r>
            <a:endParaRPr lang="zh-CN" altLang="en-US">
              <a:sym typeface="+mn-ea"/>
            </a:endParaRPr>
          </a:p>
        </p:txBody>
      </p:sp>
      <p:pic>
        <p:nvPicPr>
          <p:cNvPr id="2" name="图片 1"/>
          <p:cNvPicPr>
            <a:picLocks noChangeAspect="1"/>
          </p:cNvPicPr>
          <p:nvPr/>
        </p:nvPicPr>
        <p:blipFill>
          <a:blip r:embed="rId1"/>
          <a:stretch>
            <a:fillRect/>
          </a:stretch>
        </p:blipFill>
        <p:spPr>
          <a:xfrm>
            <a:off x="525145" y="3672205"/>
            <a:ext cx="10337800" cy="1714500"/>
          </a:xfrm>
          <a:prstGeom prst="rect">
            <a:avLst/>
          </a:prstGeom>
        </p:spPr>
      </p:pic>
      <p:sp>
        <p:nvSpPr>
          <p:cNvPr id="4" name="文本框 3"/>
          <p:cNvSpPr txBox="1"/>
          <p:nvPr/>
        </p:nvSpPr>
        <p:spPr>
          <a:xfrm>
            <a:off x="624205" y="942975"/>
            <a:ext cx="9718675" cy="2584450"/>
          </a:xfrm>
          <a:prstGeom prst="rect">
            <a:avLst/>
          </a:prstGeom>
          <a:noFill/>
        </p:spPr>
        <p:txBody>
          <a:bodyPr wrap="square" rtlCol="0">
            <a:spAutoFit/>
          </a:bodyPr>
          <a:p>
            <a:r>
              <a:rPr lang="en-US" altLang="zh-CN"/>
              <a:t>CF:</a:t>
            </a:r>
            <a:r>
              <a:rPr lang="zh-CN" altLang="en-US"/>
              <a:t>布谷鸟过滤器</a:t>
            </a:r>
            <a:r>
              <a:rPr lang="en-US" altLang="zh-CN"/>
              <a:t>    ss-CF:</a:t>
            </a:r>
            <a:r>
              <a:rPr lang="zh-CN" altLang="en-US"/>
              <a:t>半排序布谷鸟过滤器</a:t>
            </a:r>
            <a:r>
              <a:rPr lang="en-US" altLang="zh-CN"/>
              <a:t>     BF:</a:t>
            </a:r>
            <a:r>
              <a:rPr lang="zh-CN" altLang="en-US"/>
              <a:t>标准布隆过滤器</a:t>
            </a:r>
            <a:endParaRPr lang="zh-CN" altLang="en-US"/>
          </a:p>
          <a:p>
            <a:r>
              <a:rPr lang="en-US" altLang="zh-CN"/>
              <a:t>blk-BF:</a:t>
            </a:r>
            <a:r>
              <a:rPr lang="zh-CN" altLang="en-US"/>
              <a:t>块布隆过滤器</a:t>
            </a:r>
            <a:r>
              <a:rPr lang="en-US" altLang="zh-CN"/>
              <a:t>    QF:</a:t>
            </a:r>
            <a:r>
              <a:rPr lang="zh-CN" altLang="en-US"/>
              <a:t>商过滤器</a:t>
            </a:r>
            <a:r>
              <a:rPr lang="en-US" altLang="zh-CN"/>
              <a:t>    dl-CBF:d-left</a:t>
            </a:r>
            <a:r>
              <a:rPr lang="zh-CN" altLang="en-US"/>
              <a:t>计数布隆过滤器</a:t>
            </a:r>
            <a:r>
              <a:rPr lang="en-US" altLang="zh-CN"/>
              <a:t>  </a:t>
            </a:r>
            <a:endParaRPr lang="en-US" altLang="zh-CN"/>
          </a:p>
          <a:p>
            <a:endParaRPr lang="en-US" altLang="zh-CN"/>
          </a:p>
          <a:p>
            <a:r>
              <a:rPr lang="zh-CN" altLang="en-US"/>
              <a:t>度量</a:t>
            </a:r>
            <a:endParaRPr lang="zh-CN" altLang="en-US"/>
          </a:p>
          <a:p>
            <a:r>
              <a:rPr lang="zh-CN" altLang="en-US"/>
              <a:t>空间效率：过滤器大小除以完整过滤器包含的元素来测量</a:t>
            </a:r>
            <a:endParaRPr lang="zh-CN" altLang="en-US"/>
          </a:p>
          <a:p>
            <a:r>
              <a:rPr lang="zh-CN" altLang="en-US"/>
              <a:t>实现的假阳性率：通过查询不存在的条目的过滤器并计算正返回值的比例来测量</a:t>
            </a:r>
            <a:endParaRPr lang="zh-CN" altLang="en-US"/>
          </a:p>
          <a:p>
            <a:r>
              <a:rPr lang="zh-CN" altLang="en-US"/>
              <a:t>构造速度：一个完整过滤器包含的元素数量除以从空元素构建完整过滤器所需的时间</a:t>
            </a:r>
            <a:endParaRPr lang="zh-CN" altLang="en-US"/>
          </a:p>
          <a:p>
            <a:r>
              <a:rPr lang="zh-CN" altLang="en-US"/>
              <a:t>查找、插入和删除吞吐量：过滤器每秒可以执行的平均操作数来衡量。该值可以取决于工作负载和过滤器的占用情况</a:t>
            </a:r>
            <a:r>
              <a:rPr lang="en-US" altLang="zh-CN"/>
              <a:t>  </a:t>
            </a:r>
            <a:endParaRPr lang="en-US" altLang="zh-CN"/>
          </a:p>
        </p:txBody>
      </p:sp>
      <p:sp>
        <p:nvSpPr>
          <p:cNvPr id="5" name="文本框 4"/>
          <p:cNvSpPr txBox="1"/>
          <p:nvPr/>
        </p:nvSpPr>
        <p:spPr>
          <a:xfrm>
            <a:off x="2797810" y="5741035"/>
            <a:ext cx="5520690" cy="368300"/>
          </a:xfrm>
          <a:prstGeom prst="rect">
            <a:avLst/>
          </a:prstGeom>
          <a:noFill/>
        </p:spPr>
        <p:txBody>
          <a:bodyPr wrap="square" rtlCol="0">
            <a:spAutoFit/>
          </a:bodyPr>
          <a:p>
            <a:pPr algn="ctr"/>
            <a:r>
              <a:rPr lang="zh-CN" altLang="en-US"/>
              <a:t>空间效率和构建速度</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zh-CN" altLang="en-US">
                <a:sym typeface="+mn-ea"/>
              </a:rPr>
              <a:t>布谷鸟过滤器及变体</a:t>
            </a:r>
            <a:r>
              <a:rPr lang="en-US" altLang="zh-CN">
                <a:sym typeface="+mn-ea"/>
              </a:rPr>
              <a:t>vs</a:t>
            </a:r>
            <a:r>
              <a:rPr lang="zh-CN" altLang="en-US">
                <a:sym typeface="+mn-ea"/>
              </a:rPr>
              <a:t>布隆过滤器及变体</a:t>
            </a:r>
            <a:endParaRPr lang="en-US" altLang="zh-CN">
              <a:sym typeface="+mn-ea"/>
            </a:endParaRPr>
          </a:p>
        </p:txBody>
      </p:sp>
      <p:pic>
        <p:nvPicPr>
          <p:cNvPr id="2" name="图片 1"/>
          <p:cNvPicPr>
            <a:picLocks noChangeAspect="1"/>
          </p:cNvPicPr>
          <p:nvPr/>
        </p:nvPicPr>
        <p:blipFill>
          <a:blip r:embed="rId1"/>
          <a:stretch>
            <a:fillRect/>
          </a:stretch>
        </p:blipFill>
        <p:spPr>
          <a:xfrm>
            <a:off x="2901950" y="1270000"/>
            <a:ext cx="4991100" cy="3365500"/>
          </a:xfrm>
          <a:prstGeom prst="rect">
            <a:avLst/>
          </a:prstGeom>
        </p:spPr>
      </p:pic>
      <p:sp>
        <p:nvSpPr>
          <p:cNvPr id="4" name="文本框 3"/>
          <p:cNvSpPr txBox="1"/>
          <p:nvPr/>
        </p:nvSpPr>
        <p:spPr>
          <a:xfrm>
            <a:off x="3762375" y="4825365"/>
            <a:ext cx="3913505" cy="368300"/>
          </a:xfrm>
          <a:prstGeom prst="rect">
            <a:avLst/>
          </a:prstGeom>
          <a:noFill/>
        </p:spPr>
        <p:txBody>
          <a:bodyPr wrap="square" rtlCol="0">
            <a:spAutoFit/>
          </a:bodyPr>
          <a:p>
            <a:r>
              <a:rPr lang="zh-CN" altLang="en-US"/>
              <a:t>当过滤器达到其容量时的查找性能</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zh-CN" altLang="en-US">
                <a:sym typeface="+mn-ea"/>
              </a:rPr>
              <a:t>布谷鸟过滤器及变体</a:t>
            </a:r>
            <a:r>
              <a:rPr lang="en-US" altLang="zh-CN">
                <a:sym typeface="+mn-ea"/>
              </a:rPr>
              <a:t>vs</a:t>
            </a:r>
            <a:r>
              <a:rPr lang="zh-CN" altLang="en-US">
                <a:sym typeface="+mn-ea"/>
              </a:rPr>
              <a:t>布隆过滤器及变体</a:t>
            </a:r>
            <a:endParaRPr lang="en-US" altLang="zh-CN">
              <a:sym typeface="+mn-ea"/>
            </a:endParaRPr>
          </a:p>
        </p:txBody>
      </p:sp>
      <p:pic>
        <p:nvPicPr>
          <p:cNvPr id="3" name="图片 2"/>
          <p:cNvPicPr>
            <a:picLocks noChangeAspect="1"/>
          </p:cNvPicPr>
          <p:nvPr/>
        </p:nvPicPr>
        <p:blipFill>
          <a:blip r:embed="rId1"/>
          <a:stretch>
            <a:fillRect/>
          </a:stretch>
        </p:blipFill>
        <p:spPr>
          <a:xfrm>
            <a:off x="593090" y="1094740"/>
            <a:ext cx="9721850" cy="3752850"/>
          </a:xfrm>
          <a:prstGeom prst="rect">
            <a:avLst/>
          </a:prstGeom>
        </p:spPr>
      </p:pic>
      <p:sp>
        <p:nvSpPr>
          <p:cNvPr id="5" name="文本框 4"/>
          <p:cNvSpPr txBox="1"/>
          <p:nvPr/>
        </p:nvSpPr>
        <p:spPr>
          <a:xfrm>
            <a:off x="1557655" y="5048250"/>
            <a:ext cx="8340090" cy="368300"/>
          </a:xfrm>
          <a:prstGeom prst="rect">
            <a:avLst/>
          </a:prstGeom>
          <a:noFill/>
        </p:spPr>
        <p:txBody>
          <a:bodyPr wrap="square" rtlCol="0">
            <a:spAutoFit/>
          </a:bodyPr>
          <a:p>
            <a:pPr algn="ctr"/>
            <a:r>
              <a:rPr lang="zh-CN" altLang="en-US"/>
              <a:t>在不同的占用率下查找吞吐量</a:t>
            </a: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368300"/>
          </a:xfrm>
          <a:prstGeom prst="rect">
            <a:avLst/>
          </a:prstGeom>
          <a:noFill/>
        </p:spPr>
        <p:txBody>
          <a:bodyPr wrap="square" rtlCol="0">
            <a:spAutoFit/>
          </a:bodyPr>
          <a:p>
            <a:r>
              <a:rPr lang="zh-CN" altLang="en-US">
                <a:sym typeface="+mn-ea"/>
              </a:rPr>
              <a:t>布谷鸟过滤器及变体</a:t>
            </a:r>
            <a:r>
              <a:rPr lang="en-US" altLang="zh-CN">
                <a:sym typeface="+mn-ea"/>
              </a:rPr>
              <a:t>vs</a:t>
            </a:r>
            <a:r>
              <a:rPr lang="zh-CN" altLang="en-US">
                <a:sym typeface="+mn-ea"/>
              </a:rPr>
              <a:t>布隆过滤器及变体</a:t>
            </a:r>
            <a:endParaRPr lang="en-US" altLang="zh-CN">
              <a:sym typeface="+mn-ea"/>
            </a:endParaRPr>
          </a:p>
        </p:txBody>
      </p:sp>
      <p:pic>
        <p:nvPicPr>
          <p:cNvPr id="2" name="图片 1"/>
          <p:cNvPicPr>
            <a:picLocks noChangeAspect="1"/>
          </p:cNvPicPr>
          <p:nvPr/>
        </p:nvPicPr>
        <p:blipFill>
          <a:blip r:embed="rId1"/>
          <a:stretch>
            <a:fillRect/>
          </a:stretch>
        </p:blipFill>
        <p:spPr>
          <a:xfrm>
            <a:off x="86360" y="1435100"/>
            <a:ext cx="5118100" cy="3270250"/>
          </a:xfrm>
          <a:prstGeom prst="rect">
            <a:avLst/>
          </a:prstGeom>
        </p:spPr>
      </p:pic>
      <p:sp>
        <p:nvSpPr>
          <p:cNvPr id="4" name="文本框 3"/>
          <p:cNvSpPr txBox="1"/>
          <p:nvPr/>
        </p:nvSpPr>
        <p:spPr>
          <a:xfrm>
            <a:off x="1124585" y="4986020"/>
            <a:ext cx="3752850" cy="368300"/>
          </a:xfrm>
          <a:prstGeom prst="rect">
            <a:avLst/>
          </a:prstGeom>
          <a:noFill/>
        </p:spPr>
        <p:txBody>
          <a:bodyPr wrap="square" rtlCol="0">
            <a:spAutoFit/>
          </a:bodyPr>
          <a:p>
            <a:pPr algn="ctr"/>
            <a:r>
              <a:rPr lang="zh-CN" altLang="en-US"/>
              <a:t>插入性能</a:t>
            </a:r>
            <a:endParaRPr lang="zh-CN" altLang="en-US"/>
          </a:p>
        </p:txBody>
      </p:sp>
      <p:pic>
        <p:nvPicPr>
          <p:cNvPr id="7" name="图片 6"/>
          <p:cNvPicPr>
            <a:picLocks noChangeAspect="1"/>
          </p:cNvPicPr>
          <p:nvPr/>
        </p:nvPicPr>
        <p:blipFill>
          <a:blip r:embed="rId2"/>
          <a:stretch>
            <a:fillRect/>
          </a:stretch>
        </p:blipFill>
        <p:spPr>
          <a:xfrm>
            <a:off x="5104765" y="1314450"/>
            <a:ext cx="5060950" cy="3390900"/>
          </a:xfrm>
          <a:prstGeom prst="rect">
            <a:avLst/>
          </a:prstGeom>
        </p:spPr>
      </p:pic>
      <p:sp>
        <p:nvSpPr>
          <p:cNvPr id="8" name="文本框 7"/>
          <p:cNvSpPr txBox="1"/>
          <p:nvPr/>
        </p:nvSpPr>
        <p:spPr>
          <a:xfrm>
            <a:off x="6294120" y="4986020"/>
            <a:ext cx="3425190" cy="368300"/>
          </a:xfrm>
          <a:prstGeom prst="rect">
            <a:avLst/>
          </a:prstGeom>
          <a:noFill/>
        </p:spPr>
        <p:txBody>
          <a:bodyPr wrap="square" rtlCol="0">
            <a:spAutoFit/>
          </a:bodyPr>
          <a:p>
            <a:pPr algn="ctr"/>
            <a:r>
              <a:rPr lang="zh-CN" altLang="en-US"/>
              <a:t>删除性能</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367665"/>
            <a:ext cx="11109960" cy="2861310"/>
          </a:xfrm>
          <a:prstGeom prst="rect">
            <a:avLst/>
          </a:prstGeom>
          <a:noFill/>
        </p:spPr>
        <p:txBody>
          <a:bodyPr wrap="square" rtlCol="0">
            <a:spAutoFit/>
          </a:bodyPr>
          <a:p>
            <a:r>
              <a:rPr lang="zh-CN" altLang="en-US">
                <a:sym typeface="+mn-ea"/>
              </a:rPr>
              <a:t>总结：</a:t>
            </a:r>
            <a:r>
              <a:rPr lang="en-US" altLang="zh-CN">
                <a:sym typeface="+mn-ea"/>
              </a:rPr>
              <a:t>CF</a:t>
            </a:r>
            <a:r>
              <a:rPr lang="zh-CN" altLang="en-US">
                <a:sym typeface="+mn-ea"/>
              </a:rPr>
              <a:t>确保了不同工作负载和不同占</a:t>
            </a:r>
            <a:r>
              <a:rPr lang="zh-CN">
                <a:sym typeface="+mn-ea"/>
              </a:rPr>
              <a:t>用水平下的高稳定的性能，它的插入的吞吐量随着过滤器的填充而下降，但总体构建速度比其他过滤器快，除了blk-BF。使用半桶排序的布谷鸟过滤器比空间优化的</a:t>
            </a:r>
            <a:r>
              <a:rPr lang="en-US" altLang="zh-CN">
                <a:sym typeface="+mn-ea"/>
              </a:rPr>
              <a:t>BFs</a:t>
            </a:r>
            <a:r>
              <a:rPr lang="zh-CN" altLang="en-US">
                <a:sym typeface="+mn-ea"/>
              </a:rPr>
              <a:t>更具有空间效率，虽然让查找、插入和删除慢了一点，但仍然比传统的</a:t>
            </a:r>
            <a:r>
              <a:rPr lang="en-US" altLang="zh-CN">
                <a:sym typeface="+mn-ea"/>
              </a:rPr>
              <a:t>BFs</a:t>
            </a:r>
            <a:r>
              <a:rPr lang="zh-CN" altLang="en-US">
                <a:sym typeface="+mn-ea"/>
              </a:rPr>
              <a:t>更快。</a:t>
            </a:r>
            <a:endParaRPr lang="zh-CN" altLang="en-US">
              <a:sym typeface="+mn-ea"/>
            </a:endParaRPr>
          </a:p>
          <a:p>
            <a:endParaRPr lang="zh-CN" altLang="en-US">
              <a:sym typeface="+mn-ea"/>
            </a:endParaRPr>
          </a:p>
          <a:p>
            <a:endParaRPr lang="zh-CN" altLang="en-US">
              <a:sym typeface="+mn-ea"/>
            </a:endParaRPr>
          </a:p>
          <a:p>
            <a:r>
              <a:rPr lang="en-US" altLang="zh-CN">
                <a:sym typeface="+mn-ea"/>
              </a:rPr>
              <a:t>CF</a:t>
            </a:r>
            <a:r>
              <a:rPr lang="zh-CN" altLang="en-US">
                <a:sym typeface="+mn-ea"/>
              </a:rPr>
              <a:t>相比于</a:t>
            </a:r>
            <a:r>
              <a:rPr lang="en-US" altLang="zh-CN">
                <a:sym typeface="+mn-ea"/>
              </a:rPr>
              <a:t>BF</a:t>
            </a:r>
            <a:r>
              <a:rPr lang="zh-CN" altLang="en-US">
                <a:sym typeface="+mn-ea"/>
              </a:rPr>
              <a:t>的优点</a:t>
            </a:r>
            <a:endParaRPr lang="zh-CN" altLang="en-US">
              <a:sym typeface="+mn-ea"/>
            </a:endParaRPr>
          </a:p>
          <a:p>
            <a:r>
              <a:rPr lang="zh-CN" altLang="en-US">
                <a:sym typeface="+mn-ea"/>
              </a:rPr>
              <a:t>1. 它支持动态添加和删除元素;</a:t>
            </a:r>
            <a:endParaRPr lang="zh-CN" altLang="en-US">
              <a:sym typeface="+mn-ea"/>
            </a:endParaRPr>
          </a:p>
          <a:p>
            <a:r>
              <a:rPr lang="zh-CN" altLang="en-US">
                <a:sym typeface="+mn-ea"/>
              </a:rPr>
              <a:t>2. 它提供了比传统布隆过滤器更高的查找性能，即使在接近满的情况下(例如，空间利用率为95%);</a:t>
            </a:r>
            <a:endParaRPr lang="zh-CN" altLang="en-US">
              <a:sym typeface="+mn-ea"/>
            </a:endParaRPr>
          </a:p>
          <a:p>
            <a:r>
              <a:rPr lang="zh-CN" altLang="en-US">
                <a:sym typeface="+mn-ea"/>
              </a:rPr>
              <a:t>3. 它比其他方法(如商滤波器)更容易实现；</a:t>
            </a:r>
            <a:endParaRPr lang="zh-CN" altLang="en-US">
              <a:sym typeface="+mn-ea"/>
            </a:endParaRPr>
          </a:p>
          <a:p>
            <a:r>
              <a:rPr lang="zh-CN" altLang="en-US">
                <a:sym typeface="+mn-ea"/>
              </a:rPr>
              <a:t>4</a:t>
            </a:r>
            <a:r>
              <a:rPr lang="en-US" altLang="zh-CN">
                <a:sym typeface="+mn-ea"/>
              </a:rPr>
              <a:t>.</a:t>
            </a:r>
            <a:r>
              <a:rPr lang="zh-CN" altLang="en-US">
                <a:sym typeface="+mn-ea"/>
              </a:rPr>
              <a:t>在许多实际应用中，如果目标误报率</a:t>
            </a:r>
            <a:r>
              <a:rPr lang="zh-CN" altLang="en-US">
                <a:latin typeface="微软雅黑" panose="020B0503020204020204" pitchFamily="34" charset="-122"/>
                <a:cs typeface="微软雅黑" panose="020B0503020204020204" pitchFamily="34" charset="-122"/>
                <a:sym typeface="+mn-ea"/>
              </a:rPr>
              <a:t>ϵ</a:t>
            </a:r>
            <a:r>
              <a:rPr lang="zh-CN" altLang="en-US">
                <a:sym typeface="+mn-ea"/>
              </a:rPr>
              <a:t>小于3%，那么它比布隆过滤器占用更少的空间。</a:t>
            </a:r>
            <a:endParaRPr lang="en-US" altLang="zh-CN">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192050" y="2622642"/>
            <a:ext cx="7807900" cy="706755"/>
          </a:xfrm>
          <a:prstGeom prst="rect">
            <a:avLst/>
          </a:prstGeom>
          <a:noFill/>
        </p:spPr>
        <p:txBody>
          <a:bodyPr wrap="square" rtlCol="0">
            <a:spAutoFit/>
          </a:bodyPr>
          <a:lstStyle/>
          <a:p>
            <a:pPr algn="ctr"/>
            <a:r>
              <a:rPr lang="en-US" altLang="zh-CN" sz="4000" dirty="0">
                <a:solidFill>
                  <a:srgbClr val="245172"/>
                </a:solidFill>
                <a:latin typeface="思源宋体 Heavy" panose="02020900000000000000" pitchFamily="18" charset="-122"/>
                <a:ea typeface="思源宋体 Heavy" panose="02020900000000000000" pitchFamily="18" charset="-122"/>
              </a:rPr>
              <a:t>Bloom Filter and Variants</a:t>
            </a:r>
            <a:endParaRPr lang="en-US" altLang="zh-CN" sz="40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28950" y="1788088"/>
            <a:ext cx="6134100" cy="768350"/>
          </a:xfrm>
          <a:prstGeom prst="rect">
            <a:avLst/>
          </a:prstGeom>
          <a:noFill/>
        </p:spPr>
        <p:txBody>
          <a:bodyPr wrap="square">
            <a:spAutoFit/>
          </a:bodyPr>
          <a:lstStyle/>
          <a:p>
            <a:pPr algn="ctr"/>
            <a:r>
              <a:rPr lang="zh-CN" altLang="en-US" sz="4400" dirty="0">
                <a:solidFill>
                  <a:srgbClr val="295D83"/>
                </a:solidFill>
                <a:latin typeface="沧澜楷体" charset="-122"/>
                <a:ea typeface="沧澜楷体" charset="-122"/>
              </a:rPr>
              <a:t>第一部分</a:t>
            </a:r>
            <a:endParaRPr lang="zh-CN" altLang="en-US" sz="4400" dirty="0">
              <a:solidFill>
                <a:srgbClr val="295D83"/>
              </a:solidFill>
              <a:latin typeface="沧澜楷体" charset="-122"/>
              <a:ea typeface="沧澜楷体"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192050" y="2222508"/>
            <a:ext cx="7807900" cy="1322070"/>
          </a:xfrm>
          <a:prstGeom prst="rect">
            <a:avLst/>
          </a:prstGeom>
          <a:noFill/>
        </p:spPr>
        <p:txBody>
          <a:bodyPr wrap="square" rtlCol="0">
            <a:spAutoFit/>
          </a:bodyPr>
          <a:lstStyle/>
          <a:p>
            <a:pPr algn="ctr"/>
            <a:r>
              <a:rPr lang="zh-CN" altLang="en-US" sz="8000" dirty="0">
                <a:solidFill>
                  <a:srgbClr val="245172"/>
                </a:solidFill>
                <a:latin typeface="思源宋体 Heavy" panose="02020900000000000000" pitchFamily="18" charset="-122"/>
                <a:ea typeface="思源宋体 Heavy" panose="02020900000000000000" pitchFamily="18" charset="-122"/>
              </a:rPr>
              <a:t>感谢观看</a:t>
            </a:r>
            <a:endParaRPr lang="zh-CN" altLang="en-US" sz="80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28950" y="1387954"/>
            <a:ext cx="6134100" cy="768350"/>
          </a:xfrm>
          <a:prstGeom prst="rect">
            <a:avLst/>
          </a:prstGeom>
          <a:noFill/>
        </p:spPr>
        <p:txBody>
          <a:bodyPr wrap="square">
            <a:spAutoFit/>
          </a:bodyPr>
          <a:lstStyle/>
          <a:p>
            <a:pPr algn="ctr"/>
            <a:r>
              <a:rPr lang="zh-CN" altLang="en-US" sz="4400" b="0" i="0" dirty="0">
                <a:solidFill>
                  <a:srgbClr val="295D83"/>
                </a:solidFill>
                <a:effectLst/>
                <a:latin typeface="汉仪青云简" panose="00020600040101010101" charset="-122"/>
                <a:ea typeface="汉仪青云简" panose="00020600040101010101" charset="-122"/>
              </a:rPr>
              <a:t>“ </a:t>
            </a:r>
            <a:r>
              <a:rPr lang="en-US" altLang="zh-CN" sz="4400" b="0" i="0" dirty="0">
                <a:solidFill>
                  <a:srgbClr val="295D83"/>
                </a:solidFill>
                <a:effectLst/>
                <a:latin typeface="汉仪青云简" panose="00020600040101010101" charset="-122"/>
                <a:ea typeface="汉仪青云简" panose="00020600040101010101" charset="-122"/>
              </a:rPr>
              <a:t>Work Report </a:t>
            </a:r>
            <a:r>
              <a:rPr lang="zh-CN" altLang="en-US" sz="4400" b="0" i="0" dirty="0">
                <a:solidFill>
                  <a:srgbClr val="295D83"/>
                </a:solidFill>
                <a:effectLst/>
                <a:latin typeface="汉仪青云简" panose="00020600040101010101" charset="-122"/>
                <a:ea typeface="汉仪青云简" panose="00020600040101010101" charset="-122"/>
              </a:rPr>
              <a:t>”</a:t>
            </a:r>
            <a:endParaRPr lang="zh-CN" altLang="en-US" sz="4400" dirty="0">
              <a:solidFill>
                <a:srgbClr val="295D83"/>
              </a:solidFill>
              <a:latin typeface="汉仪青云简" panose="00020600040101010101" charset="-122"/>
              <a:ea typeface="汉仪青云简" panose="0002060004010101010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4960" y="324485"/>
            <a:ext cx="11456035" cy="3969385"/>
          </a:xfrm>
          <a:prstGeom prst="rect">
            <a:avLst/>
          </a:prstGeom>
          <a:noFill/>
        </p:spPr>
        <p:txBody>
          <a:bodyPr wrap="square" rtlCol="0">
            <a:spAutoFit/>
          </a:bodyPr>
          <a:p>
            <a:r>
              <a:rPr lang="en-US" altLang="zh-CN"/>
              <a:t>Bloom Filter:</a:t>
            </a:r>
            <a:r>
              <a:rPr lang="zh-CN" altLang="en-US"/>
              <a:t>名为布隆过滤器，是在</a:t>
            </a:r>
            <a:r>
              <a:rPr lang="en-US" altLang="zh-CN"/>
              <a:t>1970</a:t>
            </a:r>
            <a:r>
              <a:rPr lang="zh-CN" altLang="en-US"/>
              <a:t>年由布隆提出的；实际上是一个很长的二进制向量（位图）和一系列随机映射的函数（</a:t>
            </a:r>
            <a:r>
              <a:rPr lang="en-US" altLang="zh-CN"/>
              <a:t>hash</a:t>
            </a:r>
            <a:r>
              <a:rPr lang="zh-CN" altLang="en-US"/>
              <a:t>函数），用于检索一个元素是否在一个集合中；该论文中定义为由</a:t>
            </a:r>
            <a:r>
              <a:rPr lang="en-US" altLang="zh-CN"/>
              <a:t>k</a:t>
            </a:r>
            <a:r>
              <a:rPr lang="zh-CN" altLang="en-US"/>
              <a:t>个散列函数和一个比特数组组成。</a:t>
            </a:r>
            <a:endParaRPr lang="zh-CN" altLang="en-US"/>
          </a:p>
          <a:p>
            <a:endParaRPr lang="zh-CN" altLang="en-US"/>
          </a:p>
          <a:p>
            <a:r>
              <a:rPr lang="zh-CN" altLang="en-US"/>
              <a:t>优点：支持插入和查找操作，速度快；数据结构仅存储</a:t>
            </a:r>
            <a:r>
              <a:rPr lang="en-US" altLang="zh-CN"/>
              <a:t>“0”</a:t>
            </a:r>
            <a:r>
              <a:rPr lang="zh-CN" altLang="en-US"/>
              <a:t>和</a:t>
            </a:r>
            <a:r>
              <a:rPr lang="en-US" altLang="zh-CN"/>
              <a:t>“1”</a:t>
            </a:r>
            <a:r>
              <a:rPr lang="zh-CN" altLang="en-US"/>
              <a:t>，占用内存较小。</a:t>
            </a:r>
            <a:endParaRPr lang="zh-CN" altLang="en-US"/>
          </a:p>
          <a:p>
            <a:endParaRPr lang="zh-CN" altLang="en-US"/>
          </a:p>
          <a:p>
            <a:r>
              <a:rPr lang="zh-CN" altLang="en-US"/>
              <a:t>缺点：不支持删除操作；有一定的误判概率（用</a:t>
            </a:r>
            <a:r>
              <a:rPr lang="zh-CN" altLang="en-US">
                <a:latin typeface="微软雅黑" panose="020B0503020204020204" pitchFamily="34" charset="-122"/>
                <a:cs typeface="微软雅黑" panose="020B0503020204020204" pitchFamily="34" charset="-122"/>
              </a:rPr>
              <a:t>ϵ表示）</a:t>
            </a:r>
            <a:r>
              <a:rPr lang="zh-CN" altLang="en-US"/>
              <a:t>。</a:t>
            </a:r>
            <a:endParaRPr lang="zh-CN" altLang="en-US"/>
          </a:p>
          <a:p>
            <a:endParaRPr lang="zh-CN" altLang="en-US"/>
          </a:p>
          <a:p>
            <a:r>
              <a:rPr lang="zh-CN" altLang="en-US"/>
              <a:t>特性：能够确定某个</a:t>
            </a:r>
            <a:r>
              <a:rPr lang="en-US" altLang="zh-CN"/>
              <a:t>kv</a:t>
            </a:r>
            <a:r>
              <a:rPr lang="zh-CN" altLang="en-US"/>
              <a:t>一定不存在，不能确定一定存在。</a:t>
            </a:r>
            <a:endParaRPr lang="zh-CN" altLang="en-US"/>
          </a:p>
          <a:p>
            <a:endParaRPr lang="zh-CN" altLang="en-US"/>
          </a:p>
          <a:p>
            <a:endParaRPr lang="zh-CN" altLang="en-US"/>
          </a:p>
          <a:p>
            <a:endParaRPr lang="zh-CN" altLang="en-US"/>
          </a:p>
          <a:p>
            <a:endParaRPr lang="zh-CN" altLang="en-US"/>
          </a:p>
          <a:p>
            <a:endParaRPr lang="zh-CN" altLang="en-US"/>
          </a:p>
        </p:txBody>
      </p:sp>
      <p:pic>
        <p:nvPicPr>
          <p:cNvPr id="11" name="图片 10"/>
          <p:cNvPicPr/>
          <p:nvPr/>
        </p:nvPicPr>
        <p:blipFill>
          <a:blip r:embed="rId1"/>
          <a:stretch>
            <a:fillRect/>
          </a:stretch>
        </p:blipFill>
        <p:spPr>
          <a:xfrm>
            <a:off x="2794635" y="2842260"/>
            <a:ext cx="6286500" cy="2857500"/>
          </a:xfrm>
          <a:prstGeom prst="rect">
            <a:avLst/>
          </a:prstGeom>
        </p:spPr>
      </p:pic>
      <p:sp>
        <p:nvSpPr>
          <p:cNvPr id="14" name="文本框 13"/>
          <p:cNvSpPr txBox="1"/>
          <p:nvPr/>
        </p:nvSpPr>
        <p:spPr>
          <a:xfrm>
            <a:off x="3925570" y="5814695"/>
            <a:ext cx="3134360" cy="368300"/>
          </a:xfrm>
          <a:prstGeom prst="rect">
            <a:avLst/>
          </a:prstGeom>
          <a:noFill/>
        </p:spPr>
        <p:txBody>
          <a:bodyPr wrap="square" rtlCol="0">
            <a:spAutoFit/>
          </a:bodyPr>
          <a:p>
            <a:pPr algn="ctr"/>
            <a:r>
              <a:rPr lang="en-US" altLang="zh-CN"/>
              <a:t>bloom Filter</a:t>
            </a:r>
            <a:r>
              <a:rPr lang="zh-CN" altLang="en-US"/>
              <a:t>插入原理图</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4960" y="324485"/>
            <a:ext cx="11456035" cy="4799965"/>
          </a:xfrm>
          <a:prstGeom prst="rect">
            <a:avLst/>
          </a:prstGeom>
          <a:noFill/>
        </p:spPr>
        <p:txBody>
          <a:bodyPr wrap="square" rtlCol="0">
            <a:spAutoFit/>
          </a:bodyPr>
          <a:p>
            <a:r>
              <a:rPr lang="zh-CN" altLang="en-US"/>
              <a:t>误判率</a:t>
            </a:r>
            <a:r>
              <a:rPr lang="zh-CN" altLang="en-US">
                <a:latin typeface="微软雅黑" panose="020B0503020204020204" pitchFamily="34" charset="-122"/>
                <a:cs typeface="微软雅黑" panose="020B0503020204020204" pitchFamily="34" charset="-122"/>
              </a:rPr>
              <a:t>ϵ是不可避免的，主要影响的因素就是</a:t>
            </a:r>
            <a:r>
              <a:rPr lang="en-US" altLang="zh-CN">
                <a:latin typeface="微软雅黑" panose="020B0503020204020204" pitchFamily="34" charset="-122"/>
                <a:cs typeface="微软雅黑" panose="020B0503020204020204" pitchFamily="34" charset="-122"/>
              </a:rPr>
              <a:t>hash</a:t>
            </a:r>
            <a:r>
              <a:rPr lang="zh-CN" altLang="en-US">
                <a:latin typeface="微软雅黑" panose="020B0503020204020204" pitchFamily="34" charset="-122"/>
                <a:cs typeface="微软雅黑" panose="020B0503020204020204" pitchFamily="34" charset="-122"/>
              </a:rPr>
              <a:t>函数的个数。</a:t>
            </a:r>
            <a:r>
              <a:rPr lang="zh-CN" altLang="en-US">
                <a:latin typeface="微软雅黑" panose="020B0503020204020204" pitchFamily="34" charset="-122"/>
                <a:cs typeface="微软雅黑" panose="020B0503020204020204" pitchFamily="34" charset="-122"/>
                <a:sym typeface="+mn-ea"/>
              </a:rPr>
              <a:t>ϵ越低，所需要的哈希函数越多，所占的空间越大。</a:t>
            </a:r>
            <a:endParaRPr lang="zh-CN" altLang="en-US">
              <a:latin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原因：多个元素通过哈希函数所得到的存储的位置下标值可能相同，这就可能造成在插入和查找操作中有一定的误判，为了减少这种误判，就可以增加</a:t>
            </a:r>
            <a:r>
              <a:rPr lang="en-US" altLang="zh-CN">
                <a:latin typeface="微软雅黑" panose="020B0503020204020204" pitchFamily="34" charset="-122"/>
                <a:cs typeface="微软雅黑" panose="020B0503020204020204" pitchFamily="34" charset="-122"/>
                <a:sym typeface="+mn-ea"/>
              </a:rPr>
              <a:t>hash</a:t>
            </a:r>
            <a:r>
              <a:rPr lang="zh-CN" altLang="en-US">
                <a:latin typeface="微软雅黑" panose="020B0503020204020204" pitchFamily="34" charset="-122"/>
                <a:cs typeface="微软雅黑" panose="020B0503020204020204" pitchFamily="34" charset="-122"/>
                <a:sym typeface="+mn-ea"/>
              </a:rPr>
              <a:t>函数的个数，那么多个元素进行</a:t>
            </a:r>
            <a:r>
              <a:rPr lang="en-US" altLang="zh-CN">
                <a:latin typeface="微软雅黑" panose="020B0503020204020204" pitchFamily="34" charset="-122"/>
                <a:cs typeface="微软雅黑" panose="020B0503020204020204" pitchFamily="34" charset="-122"/>
                <a:sym typeface="+mn-ea"/>
              </a:rPr>
              <a:t>hash</a:t>
            </a:r>
            <a:r>
              <a:rPr lang="zh-CN" altLang="en-US">
                <a:latin typeface="微软雅黑" panose="020B0503020204020204" pitchFamily="34" charset="-122"/>
                <a:cs typeface="微软雅黑" panose="020B0503020204020204" pitchFamily="34" charset="-122"/>
                <a:sym typeface="+mn-ea"/>
              </a:rPr>
              <a:t>操作后位置相同的概率就会减小，</a:t>
            </a:r>
            <a:r>
              <a:rPr lang="en-US" altLang="zh-CN">
                <a:latin typeface="微软雅黑" panose="020B0503020204020204" pitchFamily="34" charset="-122"/>
                <a:cs typeface="微软雅黑" panose="020B0503020204020204" pitchFamily="34" charset="-122"/>
                <a:sym typeface="+mn-ea"/>
              </a:rPr>
              <a:t>hash</a:t>
            </a:r>
            <a:r>
              <a:rPr lang="zh-CN" altLang="en-US">
                <a:latin typeface="微软雅黑" panose="020B0503020204020204" pitchFamily="34" charset="-122"/>
                <a:cs typeface="微软雅黑" panose="020B0503020204020204" pitchFamily="34" charset="-122"/>
                <a:sym typeface="+mn-ea"/>
              </a:rPr>
              <a:t>碰撞冲突就会减小，而增加</a:t>
            </a:r>
            <a:r>
              <a:rPr lang="en-US" altLang="zh-CN">
                <a:latin typeface="微软雅黑" panose="020B0503020204020204" pitchFamily="34" charset="-122"/>
                <a:cs typeface="微软雅黑" panose="020B0503020204020204" pitchFamily="34" charset="-122"/>
                <a:sym typeface="+mn-ea"/>
              </a:rPr>
              <a:t>hash</a:t>
            </a:r>
            <a:r>
              <a:rPr lang="zh-CN" altLang="en-US">
                <a:latin typeface="微软雅黑" panose="020B0503020204020204" pitchFamily="34" charset="-122"/>
                <a:cs typeface="微软雅黑" panose="020B0503020204020204" pitchFamily="34" charset="-122"/>
                <a:sym typeface="+mn-ea"/>
              </a:rPr>
              <a:t>函数的个数就会增加比特数组的个数，所占空间也就越大。</a:t>
            </a:r>
            <a:endParaRPr lang="zh-CN" altLang="en-US">
              <a:latin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对于ϵ来说，空间优化的布隆过滤器使用</a:t>
            </a:r>
            <a:r>
              <a:rPr lang="en-US" altLang="zh-CN">
                <a:latin typeface="微软雅黑" panose="020B0503020204020204" pitchFamily="34" charset="-122"/>
                <a:cs typeface="微软雅黑" panose="020B0503020204020204" pitchFamily="34" charset="-122"/>
                <a:sym typeface="+mn-ea"/>
              </a:rPr>
              <a:t>k=log2(1/</a:t>
            </a:r>
            <a:r>
              <a:rPr lang="zh-CN" altLang="en-US">
                <a:latin typeface="微软雅黑" panose="020B0503020204020204" pitchFamily="34" charset="-122"/>
                <a:cs typeface="微软雅黑" panose="020B0503020204020204" pitchFamily="34" charset="-122"/>
                <a:sym typeface="+mn-ea"/>
              </a:rPr>
              <a:t>ϵ</a:t>
            </a:r>
            <a:r>
              <a:rPr lang="en-US" altLang="zh-CN">
                <a:latin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cs typeface="微软雅黑" panose="020B0503020204020204" pitchFamily="34" charset="-122"/>
                <a:sym typeface="+mn-ea"/>
              </a:rPr>
              <a:t>个</a:t>
            </a:r>
            <a:r>
              <a:rPr lang="en-US" altLang="zh-CN">
                <a:latin typeface="微软雅黑" panose="020B0503020204020204" pitchFamily="34" charset="-122"/>
                <a:cs typeface="微软雅黑" panose="020B0503020204020204" pitchFamily="34" charset="-122"/>
                <a:sym typeface="+mn-ea"/>
              </a:rPr>
              <a:t>hash</a:t>
            </a:r>
            <a:r>
              <a:rPr lang="zh-CN" altLang="en-US">
                <a:latin typeface="微软雅黑" panose="020B0503020204020204" pitchFamily="34" charset="-122"/>
                <a:cs typeface="微软雅黑" panose="020B0503020204020204" pitchFamily="34" charset="-122"/>
                <a:sym typeface="+mn-ea"/>
              </a:rPr>
              <a:t>函数，这样的布隆过滤器就可以使用</a:t>
            </a:r>
            <a:r>
              <a:rPr lang="en-US" altLang="zh-CN">
                <a:latin typeface="微软雅黑" panose="020B0503020204020204" pitchFamily="34" charset="-122"/>
                <a:cs typeface="微软雅黑" panose="020B0503020204020204" pitchFamily="34" charset="-122"/>
                <a:sym typeface="+mn-ea"/>
              </a:rPr>
              <a:t>1.44log2(1/</a:t>
            </a:r>
            <a:r>
              <a:rPr lang="zh-CN" altLang="en-US">
                <a:latin typeface="微软雅黑" panose="020B0503020204020204" pitchFamily="34" charset="-122"/>
                <a:cs typeface="微软雅黑" panose="020B0503020204020204" pitchFamily="34" charset="-122"/>
                <a:sym typeface="+mn-ea"/>
              </a:rPr>
              <a:t>ϵ</a:t>
            </a:r>
            <a:r>
              <a:rPr lang="en-US" altLang="zh-CN">
                <a:latin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cs typeface="微软雅黑" panose="020B0503020204020204" pitchFamily="34" charset="-122"/>
                <a:sym typeface="+mn-ea"/>
              </a:rPr>
              <a:t>位来存储每个元素，但还是增加了开销，且删除操作还是不能实现，接下来将介绍布隆过滤器的变体来实现删除操作。</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2" name="图片 1"/>
          <p:cNvPicPr/>
          <p:nvPr/>
        </p:nvPicPr>
        <p:blipFill>
          <a:blip r:embed="rId1"/>
          <a:stretch>
            <a:fillRect/>
          </a:stretch>
        </p:blipFill>
        <p:spPr>
          <a:xfrm>
            <a:off x="2531745" y="3231515"/>
            <a:ext cx="6149340" cy="2611120"/>
          </a:xfrm>
          <a:prstGeom prst="rect">
            <a:avLst/>
          </a:prstGeom>
        </p:spPr>
      </p:pic>
      <p:sp>
        <p:nvSpPr>
          <p:cNvPr id="3" name="文本框 2"/>
          <p:cNvSpPr txBox="1"/>
          <p:nvPr/>
        </p:nvSpPr>
        <p:spPr>
          <a:xfrm>
            <a:off x="3870325" y="6092825"/>
            <a:ext cx="3561080" cy="368300"/>
          </a:xfrm>
          <a:prstGeom prst="rect">
            <a:avLst/>
          </a:prstGeom>
          <a:noFill/>
        </p:spPr>
        <p:txBody>
          <a:bodyPr wrap="square" rtlCol="0">
            <a:spAutoFit/>
          </a:bodyPr>
          <a:p>
            <a:r>
              <a:rPr lang="zh-CN" altLang="en-US"/>
              <a:t>数据</a:t>
            </a:r>
            <a:r>
              <a:rPr lang="en-US" altLang="zh-CN"/>
              <a:t>‘</a:t>
            </a:r>
            <a:r>
              <a:rPr lang="zh-CN" altLang="en-US"/>
              <a:t>张三</a:t>
            </a:r>
            <a:r>
              <a:rPr lang="en-US" altLang="zh-CN"/>
              <a:t>’</a:t>
            </a:r>
            <a:r>
              <a:rPr lang="zh-CN" altLang="en-US"/>
              <a:t>和</a:t>
            </a:r>
            <a:r>
              <a:rPr lang="en-US" altLang="zh-CN"/>
              <a:t>‘</a:t>
            </a:r>
            <a:r>
              <a:rPr lang="zh-CN" altLang="en-US"/>
              <a:t>王五</a:t>
            </a:r>
            <a:r>
              <a:rPr lang="en-US" altLang="zh-CN"/>
              <a:t>’</a:t>
            </a:r>
            <a:r>
              <a:rPr lang="zh-CN" altLang="en-US"/>
              <a:t>发生</a:t>
            </a:r>
            <a:r>
              <a:rPr lang="en-US" altLang="zh-CN"/>
              <a:t>hash</a:t>
            </a:r>
            <a:r>
              <a:rPr lang="zh-CN" altLang="en-US"/>
              <a:t>冲突</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4960" y="324485"/>
            <a:ext cx="11456035" cy="6462395"/>
          </a:xfrm>
          <a:prstGeom prst="rect">
            <a:avLst/>
          </a:prstGeom>
          <a:noFill/>
        </p:spPr>
        <p:txBody>
          <a:bodyPr wrap="square" rtlCol="0">
            <a:spAutoFit/>
          </a:bodyPr>
          <a:p>
            <a:r>
              <a:rPr lang="en-US" altLang="zh-CN"/>
              <a:t>Counting Bloom Filter:</a:t>
            </a:r>
            <a:r>
              <a:rPr lang="zh-CN" altLang="en-US"/>
              <a:t>称为计数布隆过滤器，使用计数器数组代替比特数组，数组的初始值为</a:t>
            </a:r>
            <a:r>
              <a:rPr lang="en-US" altLang="zh-CN"/>
              <a:t>0</a:t>
            </a:r>
            <a:r>
              <a:rPr lang="zh-CN" altLang="en-US"/>
              <a:t>，支持删除操作；通常一个计数器由</a:t>
            </a:r>
            <a:r>
              <a:rPr lang="en-US" altLang="zh-CN"/>
              <a:t>4</a:t>
            </a:r>
            <a:r>
              <a:rPr lang="zh-CN" altLang="en-US"/>
              <a:t>位或更多位组成，所以空间花销比标准的布隆过滤器多</a:t>
            </a:r>
            <a:r>
              <a:rPr lang="en-US" altLang="zh-CN"/>
              <a:t>4</a:t>
            </a:r>
            <a:r>
              <a:rPr lang="zh-CN" altLang="en-US"/>
              <a:t>倍或更多。</a:t>
            </a:r>
            <a:endParaRPr lang="zh-CN" altLang="en-US"/>
          </a:p>
          <a:p>
            <a:endParaRPr lang="zh-CN" altLang="en-US"/>
          </a:p>
          <a:p>
            <a:r>
              <a:rPr lang="en-US" altLang="zh-CN"/>
              <a:t>Blocked Bloom Filter:</a:t>
            </a:r>
            <a:r>
              <a:rPr lang="zh-CN" altLang="en-US"/>
              <a:t>称为阻塞布隆过滤器，由一组小的布隆过滤器组成，每个小的布隆过滤器放置在一个</a:t>
            </a:r>
            <a:r>
              <a:rPr lang="en-US" altLang="zh-CN"/>
              <a:t>CPU</a:t>
            </a:r>
            <a:r>
              <a:rPr lang="zh-CN" altLang="en-US"/>
              <a:t>缓存行中；每次查询最多只导致一次缓存缺失，提高了性能，但是由于每个小部分元素负载不均衡，会导致整体的一个误报率更高。</a:t>
            </a:r>
            <a:endParaRPr lang="zh-CN" altLang="en-US"/>
          </a:p>
          <a:p>
            <a:endParaRPr lang="zh-CN" altLang="en-US"/>
          </a:p>
          <a:p>
            <a:r>
              <a:rPr lang="en-US" altLang="zh-CN"/>
              <a:t>d-left Counting Bloom Filter:</a:t>
            </a:r>
            <a:r>
              <a:rPr lang="zh-CN" altLang="en-US"/>
              <a:t>称为</a:t>
            </a:r>
            <a:r>
              <a:rPr lang="en-US" altLang="zh-CN"/>
              <a:t>d-left</a:t>
            </a:r>
            <a:r>
              <a:rPr lang="zh-CN" altLang="en-US"/>
              <a:t>计数布隆过滤器，是上面两种布隆过滤器的结合体，但是存入的是每个元素的指纹（</a:t>
            </a:r>
            <a:r>
              <a:rPr lang="en-US" altLang="zh-CN"/>
              <a:t>fingerprint</a:t>
            </a:r>
            <a:r>
              <a:rPr lang="zh-CN" altLang="en-US"/>
              <a:t>，与</a:t>
            </a:r>
            <a:r>
              <a:rPr lang="en-US" altLang="zh-CN"/>
              <a:t>Cuckoo  Filter</a:t>
            </a:r>
            <a:r>
              <a:rPr lang="zh-CN" altLang="en-US"/>
              <a:t>类似），空间成本比较小，支持删除操作，但是实现比较复杂。</a:t>
            </a:r>
            <a:endParaRPr lang="zh-CN" altLang="en-US"/>
          </a:p>
          <a:p>
            <a:endParaRPr lang="zh-CN" altLang="en-US"/>
          </a:p>
          <a:p>
            <a:r>
              <a:rPr lang="en-US" altLang="zh-CN"/>
              <a:t>Quotient Filter:</a:t>
            </a:r>
            <a:r>
              <a:rPr lang="zh-CN" altLang="en-US"/>
              <a:t>称为商过滤器，存入的是元素的指纹，利用线性探测来确定，而这个指纹包含的是这个元素的商和余数；支持删除操作，但需要额外的元数据来编码每个条目，在到达指定元素前会对一系列表项进行解码，使得性能下降。</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2594610" y="3825875"/>
            <a:ext cx="6210300" cy="2495550"/>
          </a:xfrm>
          <a:prstGeom prst="rect">
            <a:avLst/>
          </a:prstGeom>
        </p:spPr>
      </p:pic>
      <p:sp>
        <p:nvSpPr>
          <p:cNvPr id="6" name="文本框 5"/>
          <p:cNvSpPr txBox="1"/>
          <p:nvPr/>
        </p:nvSpPr>
        <p:spPr>
          <a:xfrm>
            <a:off x="3449320" y="6321425"/>
            <a:ext cx="4772660" cy="337185"/>
          </a:xfrm>
          <a:prstGeom prst="rect">
            <a:avLst/>
          </a:prstGeom>
          <a:noFill/>
        </p:spPr>
        <p:txBody>
          <a:bodyPr wrap="square" rtlCol="0">
            <a:spAutoFit/>
          </a:bodyPr>
          <a:p>
            <a:pPr algn="ctr"/>
            <a:r>
              <a:rPr lang="zh-CN" altLang="en-US" sz="1600"/>
              <a:t>布隆过滤器及变体的属性</a:t>
            </a:r>
            <a:endParaRPr lang="zh-CN" altLang="en-US" sz="16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192050" y="2622642"/>
            <a:ext cx="7807900" cy="583565"/>
          </a:xfrm>
          <a:prstGeom prst="rect">
            <a:avLst/>
          </a:prstGeom>
          <a:noFill/>
        </p:spPr>
        <p:txBody>
          <a:bodyPr wrap="square" rtlCol="0">
            <a:spAutoFit/>
          </a:bodyPr>
          <a:lstStyle/>
          <a:p>
            <a:pPr algn="ctr"/>
            <a:r>
              <a:rPr lang="en-US" altLang="zh-CN" sz="3200" dirty="0">
                <a:solidFill>
                  <a:srgbClr val="245172"/>
                </a:solidFill>
                <a:latin typeface="思源宋体 Heavy" panose="02020900000000000000" pitchFamily="18" charset="-122"/>
                <a:ea typeface="思源宋体 Heavy" panose="02020900000000000000" pitchFamily="18" charset="-122"/>
              </a:rPr>
              <a:t>Cuckoo Hash Table and Cuckoo Filter</a:t>
            </a:r>
            <a:endParaRPr lang="en-US" altLang="zh-CN" sz="3200" dirty="0">
              <a:solidFill>
                <a:srgbClr val="245172"/>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3028950" y="1788088"/>
            <a:ext cx="6134100" cy="768350"/>
          </a:xfrm>
          <a:prstGeom prst="rect">
            <a:avLst/>
          </a:prstGeom>
          <a:noFill/>
        </p:spPr>
        <p:txBody>
          <a:bodyPr wrap="square">
            <a:spAutoFit/>
          </a:bodyPr>
          <a:lstStyle/>
          <a:p>
            <a:pPr algn="ctr"/>
            <a:r>
              <a:rPr lang="zh-CN" altLang="en-US" sz="4400" dirty="0">
                <a:solidFill>
                  <a:srgbClr val="295D83"/>
                </a:solidFill>
                <a:latin typeface="沧澜楷体" charset="-122"/>
                <a:ea typeface="沧澜楷体" charset="-122"/>
              </a:rPr>
              <a:t>第二部分</a:t>
            </a:r>
            <a:endParaRPr lang="zh-CN" altLang="en-US" sz="4400" dirty="0">
              <a:solidFill>
                <a:srgbClr val="295D83"/>
              </a:solidFill>
              <a:latin typeface="沧澜楷体" charset="-122"/>
              <a:ea typeface="沧澜楷体"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7665" y="4330065"/>
            <a:ext cx="11456035" cy="1580515"/>
          </a:xfrm>
          <a:prstGeom prst="rect">
            <a:avLst/>
          </a:prstGeom>
          <a:noFill/>
        </p:spPr>
        <p:txBody>
          <a:bodyPr wrap="square" rtlCol="0">
            <a:no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2093595" y="826770"/>
            <a:ext cx="6756400" cy="4140200"/>
          </a:xfrm>
          <a:prstGeom prst="rect">
            <a:avLst/>
          </a:prstGeom>
        </p:spPr>
      </p:pic>
      <p:sp>
        <p:nvSpPr>
          <p:cNvPr id="6" name="文本框 5"/>
          <p:cNvSpPr txBox="1"/>
          <p:nvPr/>
        </p:nvSpPr>
        <p:spPr>
          <a:xfrm>
            <a:off x="3591560" y="5390515"/>
            <a:ext cx="3610610" cy="368300"/>
          </a:xfrm>
          <a:prstGeom prst="rect">
            <a:avLst/>
          </a:prstGeom>
          <a:noFill/>
        </p:spPr>
        <p:txBody>
          <a:bodyPr wrap="square" rtlCol="0">
            <a:spAutoFit/>
          </a:bodyPr>
          <a:p>
            <a:pPr algn="ctr"/>
            <a:r>
              <a:rPr lang="zh-CN" altLang="en-US"/>
              <a:t>鸠占鹊巢</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7665" y="4330065"/>
            <a:ext cx="11456035" cy="1580515"/>
          </a:xfrm>
          <a:prstGeom prst="rect">
            <a:avLst/>
          </a:prstGeom>
          <a:noFill/>
        </p:spPr>
        <p:txBody>
          <a:bodyPr wrap="square" rtlCol="0">
            <a:noAutofit/>
          </a:bodyPr>
          <a:p>
            <a:r>
              <a:rPr lang="zh-CN" altLang="en-US"/>
              <a:t>布谷鸟哈希改进了早期的元素放置策略，空间利用率能达到</a:t>
            </a:r>
            <a:r>
              <a:rPr lang="en-US" altLang="zh-CN"/>
              <a:t>95%</a:t>
            </a:r>
            <a:r>
              <a:rPr lang="zh-CN" altLang="en-US"/>
              <a:t>以上，但是会出现循环挤兑的问题；为了解决这种问题，第一种是达到了循环的上限就对整个桶数组进行扩容；第二种则是把每个桶划分为多个小桶（与</a:t>
            </a:r>
            <a:r>
              <a:rPr lang="en-US" altLang="zh-CN"/>
              <a:t>Cuckoo Filter</a:t>
            </a:r>
            <a:r>
              <a:rPr lang="zh-CN" altLang="en-US"/>
              <a:t>相似，每个小桶在该文中称为</a:t>
            </a:r>
            <a:r>
              <a:rPr lang="en-US" altLang="zh-CN"/>
              <a:t>entry</a:t>
            </a:r>
            <a:r>
              <a:rPr lang="zh-CN" altLang="en-US"/>
              <a:t>）</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2" name="图片 1"/>
          <p:cNvPicPr>
            <a:picLocks noChangeAspect="1"/>
          </p:cNvPicPr>
          <p:nvPr/>
        </p:nvPicPr>
        <p:blipFill>
          <a:blip r:embed="rId1"/>
          <a:stretch>
            <a:fillRect/>
          </a:stretch>
        </p:blipFill>
        <p:spPr>
          <a:xfrm>
            <a:off x="2484120" y="128270"/>
            <a:ext cx="6172200" cy="3448050"/>
          </a:xfrm>
          <a:prstGeom prst="rect">
            <a:avLst/>
          </a:prstGeom>
        </p:spPr>
      </p:pic>
      <p:sp>
        <p:nvSpPr>
          <p:cNvPr id="3" name="文本框 2"/>
          <p:cNvSpPr txBox="1"/>
          <p:nvPr/>
        </p:nvSpPr>
        <p:spPr>
          <a:xfrm>
            <a:off x="3863340" y="3576320"/>
            <a:ext cx="3870325" cy="368300"/>
          </a:xfrm>
          <a:prstGeom prst="rect">
            <a:avLst/>
          </a:prstGeom>
          <a:noFill/>
        </p:spPr>
        <p:txBody>
          <a:bodyPr wrap="square" rtlCol="0">
            <a:spAutoFit/>
          </a:bodyPr>
          <a:p>
            <a:pPr algn="ctr"/>
            <a:r>
              <a:rPr lang="en-US" altLang="zh-CN"/>
              <a:t>Cuckoo hash </a:t>
            </a:r>
            <a:r>
              <a:rPr lang="zh-CN" altLang="en-US"/>
              <a:t>示意图</a:t>
            </a: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10.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11.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12.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13.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14.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15.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16.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17.xml><?xml version="1.0" encoding="utf-8"?>
<p:tagLst xmlns:p="http://schemas.openxmlformats.org/presentationml/2006/main">
  <p:tag name="KSO_WPP_MARK_KEY" val="3be1d468-7573-44b0-b7b0-af57ccdd92f7"/>
  <p:tag name="COMMONDATA" val="eyJoZGlkIjoiZjAxMTJhOTdhYmExNjczZmFmMDgzNzk2N2NkOGE2YTMifQ=="/>
  <p:tag name="commondata" val="eyJoZGlkIjoiYzY5OGZiNGNlNjg3MThiYTliOTVjYmFjYTZiYjg0YzgifQ=="/>
</p:tagLst>
</file>

<file path=ppt/tags/tag2.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3.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4.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5.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6.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7.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8.xml><?xml version="1.0" encoding="utf-8"?>
<p:tagLst xmlns:p="http://schemas.openxmlformats.org/presentationml/2006/main">
  <p:tag name="KSO_WM_DIAGRAM_VIRTUALLY_FRAME" val="{&quot;height&quot;:390.814094488189,&quot;left&quot;:485.3255905511811,&quot;top&quot;:79.78779527559055,&quot;width&quot;:437.1744094488189}"/>
</p:tagLst>
</file>

<file path=ppt/tags/tag9.xml><?xml version="1.0" encoding="utf-8"?>
<p:tagLst xmlns:p="http://schemas.openxmlformats.org/presentationml/2006/main">
  <p:tag name="KSO_WM_DIAGRAM_VIRTUALLY_FRAME" val="{&quot;height&quot;:390.814094488189,&quot;left&quot;:485.3255905511811,&quot;top&quot;:79.78779527559055,&quot;width&quot;:437.1744094488189}"/>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5413</Words>
  <Application>WPS 演示</Application>
  <PresentationFormat>自定义</PresentationFormat>
  <Paragraphs>292</Paragraphs>
  <Slides>30</Slides>
  <Notes>19</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30</vt:i4>
      </vt:variant>
    </vt:vector>
  </HeadingPairs>
  <TitlesOfParts>
    <vt:vector size="48" baseType="lpstr">
      <vt:lpstr>Arial</vt:lpstr>
      <vt:lpstr>宋体</vt:lpstr>
      <vt:lpstr>Wingdings</vt:lpstr>
      <vt:lpstr>微软雅黑</vt:lpstr>
      <vt:lpstr>汉仪青云简</vt:lpstr>
      <vt:lpstr>仿宋</vt:lpstr>
      <vt:lpstr>思源宋体 Heavy</vt:lpstr>
      <vt:lpstr>Hero</vt:lpstr>
      <vt:lpstr>Times New Roman</vt:lpstr>
      <vt:lpstr>阿里巴巴普惠体 R</vt:lpstr>
      <vt:lpstr>沧澜楷体</vt:lpstr>
      <vt:lpstr>Arial Unicode MS</vt:lpstr>
      <vt:lpstr>等线 Light</vt:lpstr>
      <vt:lpstr>等线</vt:lpstr>
      <vt:lpstr>Yu Gothic UI</vt:lpstr>
      <vt:lpstr>Calibri</vt:lpstr>
      <vt:lpstr>www.2ppt.com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www.2ppt.com-爱PPT提供免费下载</Company>
  <LinksUpToDate>false</LinksUpToDate>
  <SharedDoc>false</SharedDoc>
  <HyperlinksChanged>false</HyperlinksChanged>
  <AppVersion>14.0000</AppVersion>
  <Manager>www.2ppt.com-爱PPT提供免费下载</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www.2ppt.com-爱PPT提供免费下载</dc:title>
  <dc:creator>www.2ppt.com-爱PPT提供免费下载; 第一PPT</dc:creator>
  <cp:keywords>www.2ppt.com-爱PPT提供免费下载</cp:keywords>
  <dc:description>www.2ppt.com-爱PPT提供免费下载</dc:description>
  <dc:subject>www.2ppt.com-爱PPT提供免费下载</dc:subject>
  <cp:category>www.2ppt.com-爱PPT提供免费下载</cp:category>
  <cp:lastModifiedBy>有宇奈央</cp:lastModifiedBy>
  <cp:revision>47</cp:revision>
  <dcterms:created xsi:type="dcterms:W3CDTF">2020-10-07T11:56:00Z</dcterms:created>
  <dcterms:modified xsi:type="dcterms:W3CDTF">2024-10-08T06:37:32Z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690D2F4F12944A4A9BC424F920F9BFCB</vt:lpwstr>
  </property>
  <property fmtid="{D5CDD505-2E9C-101B-9397-08002B2CF9AE}" pid="3" name="KSOProductBuildVer">
    <vt:lpwstr>2052-12.1.0.18276</vt:lpwstr>
  </property>
  <property fmtid="{D5CDD505-2E9C-101B-9397-08002B2CF9AE}" pid="4" name="KSOSaveFontToCloudKey">
    <vt:lpwstr>468677617_embed</vt:lpwstr>
  </property>
</Properties>
</file>